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66" r:id="rId2"/>
    <p:sldId id="551" r:id="rId3"/>
    <p:sldId id="336"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53" r:id="rId54"/>
    <p:sldId id="446" r:id="rId55"/>
    <p:sldId id="556" r:id="rId56"/>
  </p:sldIdLst>
  <p:sldSz cx="12192000" cy="6858000"/>
  <p:notesSz cx="6858000" cy="9144000"/>
  <p:defaultTextStyle>
    <a:defPPr>
      <a:defRPr lang="en-US"/>
    </a:defPPr>
    <a:lvl1pPr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753"/>
  </p:normalViewPr>
  <p:slideViewPr>
    <p:cSldViewPr snapToGrid="0" snapToObjects="1">
      <p:cViewPr>
        <p:scale>
          <a:sx n="90" d="100"/>
          <a:sy n="90" d="100"/>
        </p:scale>
        <p:origin x="1432" y="536"/>
      </p:cViewPr>
      <p:guideLst>
        <p:guide orient="horz" pos="2184"/>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8DEDDF7-93C9-403F-9F28-C5F548365816}" type="datetimeFigureOut">
              <a:rPr lang="en-US" altLang="en-US"/>
              <a:pPr/>
              <a:t>5/6/16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9CC6437-F40F-493E-A44B-B3E479D93B99}" type="slidenum">
              <a:rPr lang="en-US" altLang="en-US"/>
              <a:pPr/>
              <a:t>‹#›</a:t>
            </a:fld>
            <a:endParaRPr lang="en-US" altLang="en-US"/>
          </a:p>
        </p:txBody>
      </p:sp>
    </p:spTree>
    <p:extLst>
      <p:ext uri="{BB962C8B-B14F-4D97-AF65-F5344CB8AC3E}">
        <p14:creationId xmlns:p14="http://schemas.microsoft.com/office/powerpoint/2010/main" val="3768764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9085E6A-B795-4BD6-9FBF-0AC1353270BF}" type="datetimeFigureOut">
              <a:rPr lang="en-US" altLang="en-US"/>
              <a:pPr/>
              <a:t>5/6/16</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E3DFA8-3414-45B7-A7A1-60C9730F92E9}" type="slidenum">
              <a:rPr lang="en-US" altLang="en-US"/>
              <a:pPr/>
              <a:t>‹#›</a:t>
            </a:fld>
            <a:endParaRPr lang="en-US" altLang="en-US"/>
          </a:p>
        </p:txBody>
      </p:sp>
    </p:spTree>
    <p:extLst>
      <p:ext uri="{BB962C8B-B14F-4D97-AF65-F5344CB8AC3E}">
        <p14:creationId xmlns:p14="http://schemas.microsoft.com/office/powerpoint/2010/main" val="3951403121"/>
      </p:ext>
    </p:extLst>
  </p:cSld>
  <p:clrMap bg1="lt1" tx1="dk1" bg2="lt2" tx2="dk2" accent1="accent1" accent2="accent2" accent3="accent3" accent4="accent4" accent5="accent5" accent6="accent6" hlink="hlink" folHlink="folHlink"/>
  <p:hf hdr="0" ftr="0" dt="0"/>
  <p:notesStyle>
    <a:lvl1pPr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ＭＳ Ｐゴシック" charset="0"/>
      </a:defRPr>
    </a:lvl1pPr>
    <a:lvl2pPr marL="609585"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2pPr>
    <a:lvl3pPr marL="1219170"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3pPr>
    <a:lvl4pPr marL="1828754"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4pPr>
    <a:lvl5pPr marL="2438339"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 y="0"/>
            <a:ext cx="12252960" cy="689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1003286" y="2228273"/>
            <a:ext cx="4745182" cy="2401455"/>
          </a:xfrm>
          <a:prstGeom prst="rect">
            <a:avLst/>
          </a:prstGeom>
        </p:spPr>
      </p:pic>
      <p:pic>
        <p:nvPicPr>
          <p:cNvPr id="5" name="Picture 4"/>
          <p:cNvPicPr>
            <a:picLocks noChangeAspect="1"/>
          </p:cNvPicPr>
          <p:nvPr userDrawn="1"/>
        </p:nvPicPr>
        <p:blipFill>
          <a:blip r:embed="rId4"/>
          <a:stretch>
            <a:fillRect/>
          </a:stretch>
        </p:blipFill>
        <p:spPr>
          <a:xfrm>
            <a:off x="6563345" y="2793365"/>
            <a:ext cx="41910" cy="1271270"/>
          </a:xfrm>
          <a:prstGeom prst="rect">
            <a:avLst/>
          </a:prstGeom>
        </p:spPr>
      </p:pic>
      <p:sp>
        <p:nvSpPr>
          <p:cNvPr id="12" name="Text Placeholder 11"/>
          <p:cNvSpPr>
            <a:spLocks noGrp="1"/>
          </p:cNvSpPr>
          <p:nvPr>
            <p:ph type="body" sz="quarter" idx="10"/>
          </p:nvPr>
        </p:nvSpPr>
        <p:spPr>
          <a:xfrm>
            <a:off x="6911975" y="2794000"/>
            <a:ext cx="5065713" cy="1270635"/>
          </a:xfrm>
          <a:prstGeom prst="rect">
            <a:avLst/>
          </a:prstGeom>
        </p:spPr>
        <p:txBody>
          <a:bodyPr vert="horz" anchor="ctr" anchorCtr="0"/>
          <a:lstStyle>
            <a:lvl1pPr marL="0" indent="0">
              <a:lnSpc>
                <a:spcPts val="3000"/>
              </a:lnSpc>
              <a:spcBef>
                <a:spcPts val="0"/>
              </a:spcBef>
              <a:buFontTx/>
              <a:buNone/>
              <a:defRPr sz="3000" cap="all">
                <a:solidFill>
                  <a:srgbClr val="ED232A"/>
                </a:solidFill>
                <a:latin typeface="Calibri"/>
              </a:defRPr>
            </a:lvl1pPr>
            <a:lvl2pPr marL="609585" indent="0">
              <a:buFontTx/>
              <a:buNone/>
              <a:defRPr sz="3000" cap="all">
                <a:solidFill>
                  <a:srgbClr val="ED232A"/>
                </a:solidFill>
                <a:latin typeface="Calibri"/>
              </a:defRPr>
            </a:lvl2pPr>
            <a:lvl3pPr marL="1219170" indent="0">
              <a:buFontTx/>
              <a:buNone/>
              <a:defRPr sz="3000" cap="all">
                <a:solidFill>
                  <a:srgbClr val="ED232A"/>
                </a:solidFill>
                <a:latin typeface="Calibri"/>
              </a:defRPr>
            </a:lvl3pPr>
            <a:lvl4pPr marL="1828755" indent="0">
              <a:buFontTx/>
              <a:buNone/>
              <a:defRPr sz="3000" cap="all">
                <a:solidFill>
                  <a:srgbClr val="ED232A"/>
                </a:solidFill>
                <a:latin typeface="Calibri"/>
              </a:defRPr>
            </a:lvl4pPr>
            <a:lvl5pPr marL="2438339" indent="0">
              <a:buFontTx/>
              <a:buNone/>
              <a:defRPr sz="3000" cap="all">
                <a:solidFill>
                  <a:srgbClr val="ED232A"/>
                </a:solidFill>
                <a:latin typeface="Calibri"/>
              </a:defRPr>
            </a:lvl5pPr>
          </a:lstStyle>
          <a:p>
            <a:pPr lvl="0"/>
            <a:r>
              <a:rPr lang="en-US" dirty="0" smtClean="0"/>
              <a:t>Click to edit </a:t>
            </a:r>
          </a:p>
          <a:p>
            <a:pPr lvl="0"/>
            <a:r>
              <a:rPr lang="en-US" dirty="0" smtClean="0"/>
              <a:t>presentation title</a:t>
            </a:r>
          </a:p>
        </p:txBody>
      </p:sp>
    </p:spTree>
    <p:extLst>
      <p:ext uri="{BB962C8B-B14F-4D97-AF65-F5344CB8AC3E}">
        <p14:creationId xmlns:p14="http://schemas.microsoft.com/office/powerpoint/2010/main" val="3652739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 y="0"/>
            <a:ext cx="12252960" cy="689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7"/>
          <p:cNvSpPr>
            <a:spLocks noGrp="1"/>
          </p:cNvSpPr>
          <p:nvPr>
            <p:ph type="title" hasCustomPrompt="1"/>
          </p:nvPr>
        </p:nvSpPr>
        <p:spPr>
          <a:xfrm>
            <a:off x="609600" y="2857500"/>
            <a:ext cx="10972800" cy="1143000"/>
          </a:xfrm>
          <a:prstGeom prst="rect">
            <a:avLst/>
          </a:prstGeom>
        </p:spPr>
        <p:txBody>
          <a:bodyPr vert="horz"/>
          <a:lstStyle>
            <a:lvl1pPr>
              <a:defRPr sz="4000" cap="all" baseline="0">
                <a:solidFill>
                  <a:srgbClr val="FFFFFF"/>
                </a:solidFill>
              </a:defRPr>
            </a:lvl1pPr>
          </a:lstStyle>
          <a:p>
            <a:r>
              <a:rPr lang="en-US" dirty="0" smtClean="0"/>
              <a:t>Click to edit section title</a:t>
            </a:r>
            <a:endParaRPr lang="en-US" dirty="0"/>
          </a:p>
        </p:txBody>
      </p:sp>
    </p:spTree>
    <p:extLst>
      <p:ext uri="{BB962C8B-B14F-4D97-AF65-F5344CB8AC3E}">
        <p14:creationId xmlns:p14="http://schemas.microsoft.com/office/powerpoint/2010/main" val="38922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p:cNvSpPr>
            <a:spLocks noGrp="1"/>
          </p:cNvSpPr>
          <p:nvPr>
            <p:ph sz="half" idx="1" hasCustomPrompt="1"/>
          </p:nvPr>
        </p:nvSpPr>
        <p:spPr>
          <a:xfrm>
            <a:off x="609600" y="1600201"/>
            <a:ext cx="10972800" cy="4525433"/>
          </a:xfrm>
          <a:prstGeom prst="rect">
            <a:avLst/>
          </a:prstGeom>
        </p:spPr>
        <p:txBody>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7"/>
          <p:cNvSpPr>
            <a:spLocks noGrp="1"/>
          </p:cNvSpPr>
          <p:nvPr>
            <p:ph type="title" hasCustomPrompt="1"/>
          </p:nvPr>
        </p:nvSpPr>
        <p:spPr>
          <a:xfrm>
            <a:off x="609600" y="142484"/>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5" name="Footer Placeholder 7"/>
          <p:cNvSpPr>
            <a:spLocks noGrp="1"/>
          </p:cNvSpPr>
          <p:nvPr>
            <p:ph type="ftr" sz="quarter" idx="10"/>
          </p:nvPr>
        </p:nvSpPr>
        <p:spPr>
          <a:xfrm>
            <a:off x="609600" y="6352118"/>
            <a:ext cx="4980517" cy="366183"/>
          </a:xfrm>
        </p:spPr>
        <p:txBody>
          <a:bodyPr/>
          <a:lstStyle>
            <a:lvl1pPr algn="l">
              <a:defRPr sz="1600">
                <a:solidFill>
                  <a:schemeClr val="tx1">
                    <a:tint val="75000"/>
                  </a:schemeClr>
                </a:solidFill>
              </a:defRPr>
            </a:lvl1pPr>
          </a:lstStyle>
          <a:p>
            <a:pPr>
              <a:defRPr/>
            </a:pPr>
            <a:endParaRPr lang="en-US" dirty="0"/>
          </a:p>
        </p:txBody>
      </p:sp>
      <p:sp>
        <p:nvSpPr>
          <p:cNvPr id="6" name="Date Placeholder 9"/>
          <p:cNvSpPr>
            <a:spLocks noGrp="1"/>
          </p:cNvSpPr>
          <p:nvPr>
            <p:ph type="dt" sz="half" idx="11"/>
          </p:nvPr>
        </p:nvSpPr>
        <p:spPr/>
        <p:txBody>
          <a:bodyPr/>
          <a:lstStyle>
            <a:lvl1pPr>
              <a:defRPr/>
            </a:lvl1pPr>
          </a:lstStyle>
          <a:p>
            <a:fld id="{AB808D26-93F4-49F6-985D-F70DC49499C0}" type="datetimeFigureOut">
              <a:rPr lang="en-US" altLang="en-US"/>
              <a:pPr/>
              <a:t>5/6/16</a:t>
            </a:fld>
            <a:endParaRPr lang="en-US" altLang="en-US"/>
          </a:p>
        </p:txBody>
      </p:sp>
      <p:sp>
        <p:nvSpPr>
          <p:cNvPr id="7" name="Slide Number Placeholder 10"/>
          <p:cNvSpPr>
            <a:spLocks noGrp="1"/>
          </p:cNvSpPr>
          <p:nvPr>
            <p:ph type="sldNum" sz="quarter" idx="12"/>
          </p:nvPr>
        </p:nvSpPr>
        <p:spPr>
          <a:xfrm>
            <a:off x="9192685" y="6352118"/>
            <a:ext cx="2389716" cy="366183"/>
          </a:xfrm>
        </p:spPr>
        <p:txBody>
          <a:bodyPr/>
          <a:lstStyle>
            <a:lvl1pPr>
              <a:defRPr/>
            </a:lvl1pPr>
          </a:lstStyle>
          <a:p>
            <a:fld id="{1FF93291-3B84-4D2D-A7DD-D563E6979F2E}" type="slidenum">
              <a:rPr lang="en-US" altLang="en-US"/>
              <a:pPr/>
              <a:t>‹#›</a:t>
            </a:fld>
            <a:endParaRPr lang="en-US" altLang="en-US"/>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58192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hasCustomPrompt="1"/>
          </p:nvPr>
        </p:nvSpPr>
        <p:spPr>
          <a:xfrm>
            <a:off x="609600" y="1600201"/>
            <a:ext cx="5384800" cy="4525433"/>
          </a:xfrm>
          <a:prstGeom prst="rect">
            <a:avLst/>
          </a:prstGeom>
        </p:spPr>
        <p:txBody>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7"/>
          <p:cNvSpPr>
            <a:spLocks noGrp="1"/>
          </p:cNvSpPr>
          <p:nvPr>
            <p:ph type="title" hasCustomPrompt="1"/>
          </p:nvPr>
        </p:nvSpPr>
        <p:spPr>
          <a:xfrm>
            <a:off x="609600" y="142484"/>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6" name="Footer Placeholder 7"/>
          <p:cNvSpPr>
            <a:spLocks noGrp="1"/>
          </p:cNvSpPr>
          <p:nvPr>
            <p:ph type="ftr" sz="quarter" idx="10"/>
          </p:nvPr>
        </p:nvSpPr>
        <p:spPr>
          <a:xfrm>
            <a:off x="609600" y="6352118"/>
            <a:ext cx="4980517" cy="366183"/>
          </a:xfrm>
        </p:spPr>
        <p:txBody>
          <a:bodyPr/>
          <a:lstStyle>
            <a:lvl1pPr algn="l">
              <a:defRPr sz="1600">
                <a:solidFill>
                  <a:schemeClr val="tx1">
                    <a:tint val="75000"/>
                  </a:schemeClr>
                </a:solidFill>
              </a:defRPr>
            </a:lvl1pPr>
          </a:lstStyle>
          <a:p>
            <a:pPr>
              <a:defRPr/>
            </a:pPr>
            <a:endParaRPr lang="en-US"/>
          </a:p>
        </p:txBody>
      </p:sp>
      <p:sp>
        <p:nvSpPr>
          <p:cNvPr id="7" name="Date Placeholder 9"/>
          <p:cNvSpPr>
            <a:spLocks noGrp="1"/>
          </p:cNvSpPr>
          <p:nvPr>
            <p:ph type="dt" sz="half" idx="11"/>
          </p:nvPr>
        </p:nvSpPr>
        <p:spPr/>
        <p:txBody>
          <a:bodyPr/>
          <a:lstStyle>
            <a:lvl1pPr>
              <a:defRPr/>
            </a:lvl1pPr>
          </a:lstStyle>
          <a:p>
            <a:fld id="{B2AAF90B-26E8-40E3-AFB8-55607F101B23}" type="datetimeFigureOut">
              <a:rPr lang="en-US" altLang="en-US"/>
              <a:pPr/>
              <a:t>5/6/16</a:t>
            </a:fld>
            <a:endParaRPr lang="en-US" altLang="en-US"/>
          </a:p>
        </p:txBody>
      </p:sp>
      <p:sp>
        <p:nvSpPr>
          <p:cNvPr id="8" name="Slide Number Placeholder 10"/>
          <p:cNvSpPr>
            <a:spLocks noGrp="1"/>
          </p:cNvSpPr>
          <p:nvPr>
            <p:ph type="sldNum" sz="quarter" idx="12"/>
          </p:nvPr>
        </p:nvSpPr>
        <p:spPr>
          <a:xfrm>
            <a:off x="9192685" y="6352118"/>
            <a:ext cx="2389716" cy="366183"/>
          </a:xfrm>
        </p:spPr>
        <p:txBody>
          <a:bodyPr/>
          <a:lstStyle>
            <a:lvl1pPr>
              <a:defRPr/>
            </a:lvl1pPr>
          </a:lstStyle>
          <a:p>
            <a:fld id="{07E0664D-32B9-4DFF-A67D-2A14613E911C}" type="slidenum">
              <a:rPr lang="en-US" altLang="en-US"/>
              <a:pPr/>
              <a:t>‹#›</a:t>
            </a:fld>
            <a:endParaRPr lang="en-US" altLang="en-US"/>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22530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7"/>
          <p:cNvSpPr>
            <a:spLocks noGrp="1"/>
          </p:cNvSpPr>
          <p:nvPr>
            <p:ph type="title" hasCustomPrompt="1"/>
          </p:nvPr>
        </p:nvSpPr>
        <p:spPr>
          <a:xfrm>
            <a:off x="609600" y="142484"/>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14" name="Content Placeholder 2"/>
          <p:cNvSpPr>
            <a:spLocks noGrp="1"/>
          </p:cNvSpPr>
          <p:nvPr>
            <p:ph idx="1" hasCustomPrompt="1"/>
          </p:nvPr>
        </p:nvSpPr>
        <p:spPr>
          <a:xfrm>
            <a:off x="4766733" y="1219914"/>
            <a:ext cx="6815667" cy="4929796"/>
          </a:xfrm>
          <a:prstGeom prst="rect">
            <a:avLst/>
          </a:prstGeom>
        </p:spPr>
        <p:txBody>
          <a:bodyPr/>
          <a:lstStyle>
            <a:lvl1pPr>
              <a:defRPr sz="2400" baseline="0"/>
            </a:lvl1pPr>
            <a:lvl2pPr>
              <a:defRPr sz="2000"/>
            </a:lvl2pPr>
            <a:lvl3pPr>
              <a:defRPr sz="1600"/>
            </a:lvl3pPr>
            <a:lvl4pPr>
              <a:defRPr sz="1400"/>
            </a:lvl4pPr>
            <a:lvl5pPr>
              <a:defRPr sz="1400"/>
            </a:lvl5pPr>
            <a:lvl6pPr>
              <a:defRPr sz="2667"/>
            </a:lvl6pPr>
            <a:lvl7pPr>
              <a:defRPr sz="2667"/>
            </a:lvl7pPr>
            <a:lvl8pPr>
              <a:defRPr sz="2667"/>
            </a:lvl8pPr>
            <a:lvl9pPr>
              <a:defRPr sz="2667"/>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3"/>
          <p:cNvSpPr>
            <a:spLocks noGrp="1"/>
          </p:cNvSpPr>
          <p:nvPr>
            <p:ph type="body" sz="half" idx="2" hasCustomPrompt="1"/>
          </p:nvPr>
        </p:nvSpPr>
        <p:spPr>
          <a:xfrm>
            <a:off x="609601" y="2198741"/>
            <a:ext cx="4011084" cy="3950969"/>
          </a:xfrm>
          <a:prstGeom prst="rect">
            <a:avLst/>
          </a:prstGeom>
        </p:spPr>
        <p:txBody>
          <a:bodyPr/>
          <a:lstStyle>
            <a:lvl1pPr marL="0" indent="0">
              <a:buNone/>
              <a:defRPr sz="20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text</a:t>
            </a:r>
          </a:p>
        </p:txBody>
      </p:sp>
      <p:sp>
        <p:nvSpPr>
          <p:cNvPr id="17" name="Text Placeholder 3"/>
          <p:cNvSpPr>
            <a:spLocks noGrp="1"/>
          </p:cNvSpPr>
          <p:nvPr>
            <p:ph type="body" sz="half" idx="11" hasCustomPrompt="1"/>
          </p:nvPr>
        </p:nvSpPr>
        <p:spPr>
          <a:xfrm>
            <a:off x="609599" y="1219915"/>
            <a:ext cx="4011084" cy="978827"/>
          </a:xfrm>
          <a:prstGeom prst="rect">
            <a:avLst/>
          </a:prstGeom>
        </p:spPr>
        <p:txBody>
          <a:bodyPr/>
          <a:lstStyle>
            <a:lvl1pPr marL="0" indent="0">
              <a:buNone/>
              <a:defRPr sz="2400" b="1"/>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text</a:t>
            </a:r>
          </a:p>
        </p:txBody>
      </p:sp>
      <p:sp>
        <p:nvSpPr>
          <p:cNvPr id="7" name="Footer Placeholder 7"/>
          <p:cNvSpPr>
            <a:spLocks noGrp="1"/>
          </p:cNvSpPr>
          <p:nvPr>
            <p:ph type="ftr" sz="quarter" idx="12"/>
          </p:nvPr>
        </p:nvSpPr>
        <p:spPr>
          <a:xfrm>
            <a:off x="609600" y="6352118"/>
            <a:ext cx="4980517" cy="366183"/>
          </a:xfrm>
        </p:spPr>
        <p:txBody>
          <a:bodyPr/>
          <a:lstStyle>
            <a:lvl1pPr algn="l">
              <a:defRPr sz="1600">
                <a:solidFill>
                  <a:schemeClr val="tx1">
                    <a:tint val="75000"/>
                  </a:schemeClr>
                </a:solidFill>
              </a:defRPr>
            </a:lvl1pPr>
          </a:lstStyle>
          <a:p>
            <a:pPr>
              <a:defRPr/>
            </a:pPr>
            <a:endParaRPr lang="en-US"/>
          </a:p>
        </p:txBody>
      </p:sp>
      <p:sp>
        <p:nvSpPr>
          <p:cNvPr id="8" name="Date Placeholder 9"/>
          <p:cNvSpPr>
            <a:spLocks noGrp="1"/>
          </p:cNvSpPr>
          <p:nvPr>
            <p:ph type="dt" sz="half" idx="13"/>
          </p:nvPr>
        </p:nvSpPr>
        <p:spPr/>
        <p:txBody>
          <a:bodyPr/>
          <a:lstStyle>
            <a:lvl1pPr>
              <a:defRPr/>
            </a:lvl1pPr>
          </a:lstStyle>
          <a:p>
            <a:fld id="{617F15E7-59B5-4483-A1DA-253CFB69AF52}" type="datetimeFigureOut">
              <a:rPr lang="en-US" altLang="en-US"/>
              <a:pPr/>
              <a:t>5/6/16</a:t>
            </a:fld>
            <a:endParaRPr lang="en-US" altLang="en-US"/>
          </a:p>
        </p:txBody>
      </p:sp>
      <p:sp>
        <p:nvSpPr>
          <p:cNvPr id="9" name="Slide Number Placeholder 10"/>
          <p:cNvSpPr>
            <a:spLocks noGrp="1"/>
          </p:cNvSpPr>
          <p:nvPr>
            <p:ph type="sldNum" sz="quarter" idx="14"/>
          </p:nvPr>
        </p:nvSpPr>
        <p:spPr>
          <a:xfrm>
            <a:off x="9192685" y="6352118"/>
            <a:ext cx="2389716" cy="366183"/>
          </a:xfrm>
        </p:spPr>
        <p:txBody>
          <a:bodyPr/>
          <a:lstStyle>
            <a:lvl1pPr>
              <a:defRPr/>
            </a:lvl1pPr>
          </a:lstStyle>
          <a:p>
            <a:fld id="{98A3C1B4-F4DF-4DF8-8F2B-A2034139E69B}" type="slidenum">
              <a:rPr lang="en-US" altLang="en-US"/>
              <a:pPr/>
              <a:t>‹#›</a:t>
            </a:fld>
            <a:endParaRPr lang="en-US" altLang="en-US"/>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400809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7"/>
          <p:cNvSpPr>
            <a:spLocks noGrp="1"/>
          </p:cNvSpPr>
          <p:nvPr>
            <p:ph type="title" hasCustomPrompt="1"/>
          </p:nvPr>
        </p:nvSpPr>
        <p:spPr>
          <a:xfrm>
            <a:off x="381000" y="1329027"/>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4" name="Footer Placeholder 7"/>
          <p:cNvSpPr>
            <a:spLocks noGrp="1"/>
          </p:cNvSpPr>
          <p:nvPr>
            <p:ph type="ftr" sz="quarter" idx="10"/>
          </p:nvPr>
        </p:nvSpPr>
        <p:spPr>
          <a:xfrm>
            <a:off x="609600" y="6352118"/>
            <a:ext cx="4980517" cy="366183"/>
          </a:xfrm>
        </p:spPr>
        <p:txBody>
          <a:bodyPr/>
          <a:lstStyle>
            <a:lvl1pPr algn="l">
              <a:defRPr sz="1600">
                <a:solidFill>
                  <a:schemeClr val="tx1">
                    <a:tint val="75000"/>
                  </a:schemeClr>
                </a:solidFill>
              </a:defRPr>
            </a:lvl1pPr>
          </a:lstStyle>
          <a:p>
            <a:pPr>
              <a:defRPr/>
            </a:pPr>
            <a:endParaRPr lang="en-US" dirty="0"/>
          </a:p>
        </p:txBody>
      </p:sp>
      <p:sp>
        <p:nvSpPr>
          <p:cNvPr id="5" name="Date Placeholder 9"/>
          <p:cNvSpPr>
            <a:spLocks noGrp="1"/>
          </p:cNvSpPr>
          <p:nvPr>
            <p:ph type="dt" sz="half" idx="11"/>
          </p:nvPr>
        </p:nvSpPr>
        <p:spPr/>
        <p:txBody>
          <a:bodyPr/>
          <a:lstStyle>
            <a:lvl1pPr>
              <a:defRPr/>
            </a:lvl1pPr>
          </a:lstStyle>
          <a:p>
            <a:fld id="{7F70ACB5-0786-458E-838F-25A30612518E}" type="datetimeFigureOut">
              <a:rPr lang="en-US" altLang="en-US"/>
              <a:pPr/>
              <a:t>5/6/16</a:t>
            </a:fld>
            <a:endParaRPr lang="en-US" altLang="en-US"/>
          </a:p>
        </p:txBody>
      </p:sp>
      <p:sp>
        <p:nvSpPr>
          <p:cNvPr id="6" name="Slide Number Placeholder 10"/>
          <p:cNvSpPr>
            <a:spLocks noGrp="1"/>
          </p:cNvSpPr>
          <p:nvPr>
            <p:ph type="sldNum" sz="quarter" idx="12"/>
          </p:nvPr>
        </p:nvSpPr>
        <p:spPr>
          <a:xfrm>
            <a:off x="9192685" y="6352118"/>
            <a:ext cx="2389716" cy="366183"/>
          </a:xfrm>
        </p:spPr>
        <p:txBody>
          <a:bodyPr/>
          <a:lstStyle>
            <a:lvl1pPr>
              <a:defRPr/>
            </a:lvl1pPr>
          </a:lstStyle>
          <a:p>
            <a:fld id="{148CBCA4-F4C6-445C-9F2C-E85F735ABB0B}" type="slidenum">
              <a:rPr lang="en-US" altLang="en-US"/>
              <a:pPr/>
              <a:t>‹#›</a:t>
            </a:fld>
            <a:endParaRPr lang="en-US" alt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13831571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 y="0"/>
            <a:ext cx="12252960" cy="689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7"/>
          <p:cNvSpPr>
            <a:spLocks noGrp="1"/>
          </p:cNvSpPr>
          <p:nvPr>
            <p:ph type="title" hasCustomPrompt="1"/>
          </p:nvPr>
        </p:nvSpPr>
        <p:spPr>
          <a:xfrm>
            <a:off x="609600" y="2857500"/>
            <a:ext cx="10972800" cy="1143000"/>
          </a:xfrm>
          <a:prstGeom prst="rect">
            <a:avLst/>
          </a:prstGeom>
        </p:spPr>
        <p:txBody>
          <a:bodyPr vert="horz"/>
          <a:lstStyle>
            <a:lvl1pPr>
              <a:defRPr sz="4000" cap="all" baseline="0">
                <a:solidFill>
                  <a:srgbClr val="FFFFFF"/>
                </a:solidFill>
              </a:defRPr>
            </a:lvl1pPr>
          </a:lstStyle>
          <a:p>
            <a:r>
              <a:rPr lang="en-US" dirty="0" smtClean="0"/>
              <a:t>Click to edit closing message</a:t>
            </a:r>
            <a:endParaRPr lang="en-US" dirty="0"/>
          </a:p>
        </p:txBody>
      </p:sp>
      <p:sp>
        <p:nvSpPr>
          <p:cNvPr id="2" name="TextBox 1"/>
          <p:cNvSpPr txBox="1"/>
          <p:nvPr userDrawn="1"/>
        </p:nvSpPr>
        <p:spPr>
          <a:xfrm>
            <a:off x="1667934" y="4614333"/>
            <a:ext cx="8856132" cy="646331"/>
          </a:xfrm>
          <a:prstGeom prst="rect">
            <a:avLst/>
          </a:prstGeom>
          <a:noFill/>
        </p:spPr>
        <p:txBody>
          <a:bodyPr wrap="square" rtlCol="0">
            <a:spAutoFit/>
          </a:bodyPr>
          <a:lstStyle/>
          <a:p>
            <a:pPr algn="ctr"/>
            <a:r>
              <a:rPr lang="en-US" sz="1800" b="0" i="0" u="none" strike="noStrike" kern="1200" baseline="0" dirty="0" smtClean="0">
                <a:solidFill>
                  <a:schemeClr val="bg1"/>
                </a:solidFill>
                <a:latin typeface="Calibri" panose="020F0502020204030204" pitchFamily="34" charset="0"/>
                <a:ea typeface="MS PGothic" panose="020B0600070205080204" pitchFamily="34" charset="-128"/>
                <a:cs typeface="+mn-cs"/>
              </a:rPr>
              <a:t>All trademarks are the property of 360 Yield Center, its affiliates and/or its licensors. </a:t>
            </a:r>
          </a:p>
          <a:p>
            <a:pPr algn="ctr"/>
            <a:r>
              <a:rPr lang="en-US" sz="1800" b="0" i="0" u="none" strike="noStrike" kern="1200" baseline="0" dirty="0" smtClean="0">
                <a:solidFill>
                  <a:schemeClr val="bg1"/>
                </a:solidFill>
                <a:latin typeface="Calibri" panose="020F0502020204030204" pitchFamily="34" charset="0"/>
                <a:ea typeface="MS PGothic" panose="020B0600070205080204" pitchFamily="34" charset="-128"/>
                <a:cs typeface="+mn-cs"/>
              </a:rPr>
              <a:t>©2015 360 Yield Center. All rights reserved.</a:t>
            </a:r>
            <a:endParaRPr lang="en-US" dirty="0">
              <a:solidFill>
                <a:schemeClr val="bg1"/>
              </a:solidFill>
            </a:endParaRPr>
          </a:p>
        </p:txBody>
      </p:sp>
    </p:spTree>
    <p:extLst>
      <p:ext uri="{BB962C8B-B14F-4D97-AF65-F5344CB8AC3E}">
        <p14:creationId xmlns:p14="http://schemas.microsoft.com/office/powerpoint/2010/main" val="403769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29625-2CDE-4234-8260-D627D325C33E}"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07681-9F93-4D3A-80D2-53F899A7E344}" type="slidenum">
              <a:rPr lang="en-US" smtClean="0"/>
              <a:t>‹#›</a:t>
            </a:fld>
            <a:endParaRPr lang="en-US"/>
          </a:p>
        </p:txBody>
      </p:sp>
    </p:spTree>
    <p:extLst>
      <p:ext uri="{BB962C8B-B14F-4D97-AF65-F5344CB8AC3E}">
        <p14:creationId xmlns:p14="http://schemas.microsoft.com/office/powerpoint/2010/main" val="1118964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ooter Placeholder 7"/>
          <p:cNvSpPr>
            <a:spLocks noGrp="1"/>
          </p:cNvSpPr>
          <p:nvPr>
            <p:ph type="ftr" sz="quarter" idx="3"/>
          </p:nvPr>
        </p:nvSpPr>
        <p:spPr>
          <a:xfrm>
            <a:off x="493184" y="6352118"/>
            <a:ext cx="5096933" cy="366183"/>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13" name="Date Placeholder 9"/>
          <p:cNvSpPr>
            <a:spLocks noGrp="1"/>
          </p:cNvSpPr>
          <p:nvPr>
            <p:ph type="dt" sz="half" idx="2"/>
          </p:nvPr>
        </p:nvSpPr>
        <p:spPr>
          <a:xfrm>
            <a:off x="6214533" y="6352118"/>
            <a:ext cx="2844800" cy="366183"/>
          </a:xfrm>
          <a:prstGeom prst="rect">
            <a:avLst/>
          </a:prstGeom>
        </p:spPr>
        <p:txBody>
          <a:bodyPr vert="horz" wrap="square" lIns="91440" tIns="45720" rIns="91440" bIns="45720" numCol="1" anchor="ctr" anchorCtr="0" compatLnSpc="1">
            <a:prstTxWarp prst="textNoShape">
              <a:avLst/>
            </a:prstTxWarp>
          </a:bodyPr>
          <a:lstStyle>
            <a:lvl1pPr algn="ctr">
              <a:defRPr sz="1600">
                <a:solidFill>
                  <a:srgbClr val="898989"/>
                </a:solidFill>
              </a:defRPr>
            </a:lvl1pPr>
          </a:lstStyle>
          <a:p>
            <a:fld id="{2BD642F3-F9CA-4645-9856-F15E18659C95}" type="datetimeFigureOut">
              <a:rPr lang="en-US" altLang="en-US"/>
              <a:pPr/>
              <a:t>5/6/16</a:t>
            </a:fld>
            <a:endParaRPr lang="en-US" altLang="en-US"/>
          </a:p>
        </p:txBody>
      </p:sp>
      <p:sp>
        <p:nvSpPr>
          <p:cNvPr id="14" name="Slide Number Placeholder 10"/>
          <p:cNvSpPr>
            <a:spLocks noGrp="1"/>
          </p:cNvSpPr>
          <p:nvPr>
            <p:ph type="sldNum" sz="quarter" idx="4"/>
          </p:nvPr>
        </p:nvSpPr>
        <p:spPr>
          <a:xfrm>
            <a:off x="9192685" y="6352118"/>
            <a:ext cx="2561167"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fld id="{A4A60D94-F5AD-4147-8DA7-D1CAE3FE38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8" r:id="rId8"/>
  </p:sldLayoutIdLst>
  <p:hf hdr="0" ftr="0" dt="0"/>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upport@360yieldcente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ealerstore.360yieldcenter.com/" TargetMode="External"/><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 Id="rId3" Type="http://schemas.openxmlformats.org/officeDocument/2006/relationships/image" Target="../media/image5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 Id="rId3" Type="http://schemas.openxmlformats.org/officeDocument/2006/relationships/image" Target="../media/image5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support@360yieldcenter.com" TargetMode="External"/><Relationship Id="rId3" Type="http://schemas.openxmlformats.org/officeDocument/2006/relationships/hyperlink" Target="mailto:accounting@360yieldcenter.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6911975" y="1893415"/>
            <a:ext cx="5065713" cy="3126172"/>
          </a:xfrm>
        </p:spPr>
        <p:txBody>
          <a:bodyPr>
            <a:normAutofit/>
          </a:bodyPr>
          <a:lstStyle/>
          <a:p>
            <a:r>
              <a:rPr lang="en-US" sz="3200" dirty="0">
                <a:solidFill>
                  <a:schemeClr val="bg1"/>
                </a:solidFill>
                <a:latin typeface="Brix Sans Light" charset="0"/>
                <a:ea typeface="Brix Sans Light" charset="0"/>
                <a:cs typeface="Brix Sans Light" charset="0"/>
              </a:rPr>
              <a:t>Dealer On-Boarding </a:t>
            </a:r>
            <a:r>
              <a:rPr lang="en-US" sz="3200" dirty="0" smtClean="0">
                <a:solidFill>
                  <a:schemeClr val="bg1"/>
                </a:solidFill>
                <a:latin typeface="Brix Sans Light" charset="0"/>
                <a:ea typeface="Brix Sans Light" charset="0"/>
                <a:cs typeface="Brix Sans Light" charset="0"/>
              </a:rPr>
              <a:t>Webinar – Part 2</a:t>
            </a:r>
            <a:endParaRPr lang="en-US" sz="3200" dirty="0" smtClean="0">
              <a:solidFill>
                <a:schemeClr val="bg1"/>
              </a:solidFill>
              <a:latin typeface="Brix Sans Light" charset="0"/>
              <a:ea typeface="Brix Sans Light" charset="0"/>
              <a:cs typeface="Brix Sans Light" charset="0"/>
            </a:endParaRPr>
          </a:p>
          <a:p>
            <a:r>
              <a:rPr lang="en-US" sz="1800" dirty="0" smtClean="0">
                <a:hlinkClick r:id="rId2"/>
              </a:rPr>
              <a:t>support@360yieldcenter.com</a:t>
            </a:r>
            <a:endParaRPr lang="en-US" sz="1800" dirty="0"/>
          </a:p>
          <a:p>
            <a:r>
              <a:rPr lang="en-US" sz="1800" dirty="0"/>
              <a:t>888 512 4890</a:t>
            </a:r>
          </a:p>
        </p:txBody>
      </p:sp>
    </p:spTree>
    <p:extLst>
      <p:ext uri="{BB962C8B-B14F-4D97-AF65-F5344CB8AC3E}">
        <p14:creationId xmlns:p14="http://schemas.microsoft.com/office/powerpoint/2010/main" val="889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77190"/>
            <a:ext cx="10972801" cy="680480"/>
          </a:xfrm>
        </p:spPr>
        <p:txBody>
          <a:bodyPr/>
          <a:lstStyle/>
          <a:p>
            <a:r>
              <a:rPr lang="en-US" dirty="0" smtClean="0"/>
              <a:t>Technical Guide</a:t>
            </a:r>
            <a:endParaRPr lang="en-US" dirty="0"/>
          </a:p>
        </p:txBody>
      </p:sp>
      <p:sp>
        <p:nvSpPr>
          <p:cNvPr id="3" name="Content Placeholder 2"/>
          <p:cNvSpPr>
            <a:spLocks noGrp="1"/>
          </p:cNvSpPr>
          <p:nvPr>
            <p:ph idx="4294967295"/>
          </p:nvPr>
        </p:nvSpPr>
        <p:spPr>
          <a:xfrm>
            <a:off x="492493" y="2077873"/>
            <a:ext cx="5234152" cy="4351338"/>
          </a:xfrm>
          <a:prstGeom prst="rect">
            <a:avLst/>
          </a:prstGeom>
        </p:spPr>
        <p:txBody>
          <a:bodyPr/>
          <a:lstStyle/>
          <a:p>
            <a:r>
              <a:rPr lang="en-US" sz="3600" dirty="0" smtClean="0"/>
              <a:t>Provides more technical details for the components of a 360 Y-DROP system.</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5963" y="1321516"/>
            <a:ext cx="4048464" cy="5256473"/>
          </a:xfrm>
          <a:prstGeom prst="rect">
            <a:avLst/>
          </a:prstGeom>
        </p:spPr>
      </p:pic>
    </p:spTree>
    <p:extLst>
      <p:ext uri="{BB962C8B-B14F-4D97-AF65-F5344CB8AC3E}">
        <p14:creationId xmlns:p14="http://schemas.microsoft.com/office/powerpoint/2010/main" val="1431113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92954"/>
            <a:ext cx="10972801" cy="680480"/>
          </a:xfrm>
        </p:spPr>
        <p:txBody>
          <a:bodyPr/>
          <a:lstStyle/>
          <a:p>
            <a:r>
              <a:rPr lang="en-US" sz="3200" dirty="0" smtClean="0"/>
              <a:t>Excel Quoting Tool for Creating Retail Quotes</a:t>
            </a:r>
            <a:endParaRPr lang="en-US" sz="3200" dirty="0"/>
          </a:p>
        </p:txBody>
      </p:sp>
      <p:sp>
        <p:nvSpPr>
          <p:cNvPr id="3" name="Content Placeholder 2"/>
          <p:cNvSpPr>
            <a:spLocks noGrp="1"/>
          </p:cNvSpPr>
          <p:nvPr>
            <p:ph idx="4294967295"/>
          </p:nvPr>
        </p:nvSpPr>
        <p:spPr>
          <a:xfrm>
            <a:off x="498763" y="1557944"/>
            <a:ext cx="3657600" cy="4351338"/>
          </a:xfrm>
          <a:prstGeom prst="rect">
            <a:avLst/>
          </a:prstGeom>
        </p:spPr>
        <p:txBody>
          <a:bodyPr/>
          <a:lstStyle/>
          <a:p>
            <a:r>
              <a:rPr lang="en-US" sz="2800" dirty="0" smtClean="0"/>
              <a:t>Follows the steps that are outlined in the order guide and technical guide.</a:t>
            </a:r>
          </a:p>
          <a:p>
            <a:endParaRPr lang="en-US"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5164" y="1557944"/>
            <a:ext cx="5718528" cy="4619019"/>
          </a:xfrm>
          <a:prstGeom prst="rect">
            <a:avLst/>
          </a:prstGeom>
        </p:spPr>
      </p:pic>
    </p:spTree>
    <p:extLst>
      <p:ext uri="{BB962C8B-B14F-4D97-AF65-F5344CB8AC3E}">
        <p14:creationId xmlns:p14="http://schemas.microsoft.com/office/powerpoint/2010/main" val="901932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06809"/>
            <a:ext cx="10972801" cy="680480"/>
          </a:xfrm>
        </p:spPr>
        <p:txBody>
          <a:bodyPr/>
          <a:lstStyle/>
          <a:p>
            <a:r>
              <a:rPr lang="en-US" dirty="0" smtClean="0"/>
              <a:t>Quoting Tool</a:t>
            </a:r>
            <a:endParaRPr lang="en-US" dirty="0"/>
          </a:p>
        </p:txBody>
      </p:sp>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874818" y="1593871"/>
            <a:ext cx="5181600" cy="4768688"/>
          </a:xfrm>
          <a:prstGeom prst="rect">
            <a:avLst/>
          </a:prstGeom>
        </p:spPr>
      </p:pic>
    </p:spTree>
    <p:extLst>
      <p:ext uri="{BB962C8B-B14F-4D97-AF65-F5344CB8AC3E}">
        <p14:creationId xmlns:p14="http://schemas.microsoft.com/office/powerpoint/2010/main" val="184630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 y="206809"/>
            <a:ext cx="10972801" cy="680480"/>
          </a:xfrm>
        </p:spPr>
        <p:txBody>
          <a:bodyPr/>
          <a:lstStyle/>
          <a:p>
            <a:r>
              <a:rPr lang="en-US" dirty="0" smtClean="0"/>
              <a:t>Quoting Tool - SMP</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311400" y="1981633"/>
            <a:ext cx="7569200" cy="4102100"/>
          </a:xfrm>
          <a:prstGeom prst="rect">
            <a:avLst/>
          </a:prstGeom>
        </p:spPr>
      </p:pic>
    </p:spTree>
    <p:extLst>
      <p:ext uri="{BB962C8B-B14F-4D97-AF65-F5344CB8AC3E}">
        <p14:creationId xmlns:p14="http://schemas.microsoft.com/office/powerpoint/2010/main" val="1773220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057130" y="1329027"/>
            <a:ext cx="9389197" cy="5366473"/>
          </a:xfrm>
          <a:prstGeom prst="rect">
            <a:avLst/>
          </a:prstGeom>
        </p:spPr>
      </p:pic>
    </p:spTree>
    <p:extLst>
      <p:ext uri="{BB962C8B-B14F-4D97-AF65-F5344CB8AC3E}">
        <p14:creationId xmlns:p14="http://schemas.microsoft.com/office/powerpoint/2010/main" val="1888676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234518"/>
            <a:ext cx="10972801" cy="680480"/>
          </a:xfrm>
        </p:spPr>
        <p:txBody>
          <a:bodyPr/>
          <a:lstStyle/>
          <a:p>
            <a:r>
              <a:rPr lang="en-US" dirty="0" smtClean="0"/>
              <a:t>Excel Quoting Tool	</a:t>
            </a:r>
            <a:endParaRPr lang="en-US" dirty="0"/>
          </a:p>
        </p:txBody>
      </p:sp>
      <p:sp>
        <p:nvSpPr>
          <p:cNvPr id="3" name="Content Placeholder 2"/>
          <p:cNvSpPr>
            <a:spLocks noGrp="1"/>
          </p:cNvSpPr>
          <p:nvPr>
            <p:ph idx="4294967295"/>
          </p:nvPr>
        </p:nvSpPr>
        <p:spPr>
          <a:xfrm>
            <a:off x="110836" y="1598985"/>
            <a:ext cx="6096000" cy="4351337"/>
          </a:xfrm>
          <a:prstGeom prst="rect">
            <a:avLst/>
          </a:prstGeom>
        </p:spPr>
        <p:txBody>
          <a:bodyPr/>
          <a:lstStyle/>
          <a:p>
            <a:r>
              <a:rPr lang="en-US" sz="3600" dirty="0" smtClean="0"/>
              <a:t>The </a:t>
            </a:r>
            <a:r>
              <a:rPr lang="en-US" sz="3600" dirty="0"/>
              <a:t>q</a:t>
            </a:r>
            <a:r>
              <a:rPr lang="en-US" sz="3600" dirty="0" smtClean="0"/>
              <a:t>uoting tool should be used in conjunction with the order guide as a mathematical aid to assist in quoting customer’s orders.  </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0209" y="1474265"/>
            <a:ext cx="5436433" cy="4255708"/>
          </a:xfrm>
          <a:prstGeom prst="rect">
            <a:avLst/>
          </a:prstGeom>
        </p:spPr>
      </p:pic>
    </p:spTree>
    <p:extLst>
      <p:ext uri="{BB962C8B-B14F-4D97-AF65-F5344CB8AC3E}">
        <p14:creationId xmlns:p14="http://schemas.microsoft.com/office/powerpoint/2010/main" val="1032502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1206"/>
            <a:ext cx="10972801" cy="680480"/>
          </a:xfrm>
        </p:spPr>
        <p:txBody>
          <a:bodyPr/>
          <a:lstStyle/>
          <a:p>
            <a:r>
              <a:rPr lang="en-US" sz="4800" dirty="0" smtClean="0"/>
              <a:t>Forms Section</a:t>
            </a:r>
            <a:endParaRPr lang="en-US" sz="4800" dirty="0"/>
          </a:p>
        </p:txBody>
      </p:sp>
      <p:sp>
        <p:nvSpPr>
          <p:cNvPr id="3" name="Content Placeholder 2"/>
          <p:cNvSpPr>
            <a:spLocks noGrp="1"/>
          </p:cNvSpPr>
          <p:nvPr>
            <p:ph idx="4294967295"/>
          </p:nvPr>
        </p:nvSpPr>
        <p:spPr>
          <a:xfrm>
            <a:off x="381000" y="1478784"/>
            <a:ext cx="10515600" cy="4351338"/>
          </a:xfrm>
          <a:prstGeom prst="rect">
            <a:avLst/>
          </a:prstGeom>
        </p:spPr>
        <p:txBody>
          <a:bodyPr/>
          <a:lstStyle/>
          <a:p>
            <a:r>
              <a:rPr lang="en-US" sz="3600" dirty="0" smtClean="0"/>
              <a:t>Forms section includes Return Request Form (to be covered later).</a:t>
            </a:r>
          </a:p>
          <a:p>
            <a:r>
              <a:rPr lang="en-US" sz="3600" dirty="0" smtClean="0"/>
              <a:t>Co-Promotions reimbursement form.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1870" y="3894046"/>
            <a:ext cx="5528259" cy="2417854"/>
          </a:xfrm>
          <a:prstGeom prst="rect">
            <a:avLst/>
          </a:prstGeom>
        </p:spPr>
      </p:pic>
    </p:spTree>
    <p:extLst>
      <p:ext uri="{BB962C8B-B14F-4D97-AF65-F5344CB8AC3E}">
        <p14:creationId xmlns:p14="http://schemas.microsoft.com/office/powerpoint/2010/main" val="1596153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28" y="166096"/>
            <a:ext cx="10972801" cy="680480"/>
          </a:xfrm>
        </p:spPr>
        <p:txBody>
          <a:bodyPr/>
          <a:lstStyle/>
          <a:p>
            <a:r>
              <a:rPr lang="en-US" dirty="0" smtClean="0"/>
              <a:t>Installation Instructions	</a:t>
            </a:r>
            <a:endParaRPr lang="en-US" dirty="0"/>
          </a:p>
        </p:txBody>
      </p:sp>
      <p:sp>
        <p:nvSpPr>
          <p:cNvPr id="3" name="Content Placeholder 2"/>
          <p:cNvSpPr>
            <a:spLocks noGrp="1"/>
          </p:cNvSpPr>
          <p:nvPr>
            <p:ph idx="4294967295"/>
          </p:nvPr>
        </p:nvSpPr>
        <p:spPr>
          <a:xfrm>
            <a:off x="272828" y="1478784"/>
            <a:ext cx="10515600" cy="4351338"/>
          </a:xfrm>
          <a:prstGeom prst="rect">
            <a:avLst/>
          </a:prstGeom>
        </p:spPr>
        <p:txBody>
          <a:bodyPr/>
          <a:lstStyle/>
          <a:p>
            <a:r>
              <a:rPr lang="en-US" dirty="0" smtClean="0"/>
              <a:t>Are located under Stores &amp; Forms = &gt; Product How-To Tips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4863" y="2743200"/>
            <a:ext cx="3666139" cy="3880922"/>
          </a:xfrm>
          <a:prstGeom prst="rect">
            <a:avLst/>
          </a:prstGeom>
        </p:spPr>
      </p:pic>
    </p:spTree>
    <p:extLst>
      <p:ext uri="{BB962C8B-B14F-4D97-AF65-F5344CB8AC3E}">
        <p14:creationId xmlns:p14="http://schemas.microsoft.com/office/powerpoint/2010/main" val="192055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and Training</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92121" y="1690688"/>
            <a:ext cx="4658334" cy="4351338"/>
          </a:xfrm>
        </p:spPr>
      </p:pic>
      <p:sp>
        <p:nvSpPr>
          <p:cNvPr id="7" name="Content Placeholder 6"/>
          <p:cNvSpPr>
            <a:spLocks noGrp="1"/>
          </p:cNvSpPr>
          <p:nvPr>
            <p:ph sz="half" idx="2"/>
          </p:nvPr>
        </p:nvSpPr>
        <p:spPr>
          <a:xfrm>
            <a:off x="475937" y="1690688"/>
            <a:ext cx="5181600" cy="4351338"/>
          </a:xfrm>
        </p:spPr>
        <p:txBody>
          <a:bodyPr/>
          <a:lstStyle/>
          <a:p>
            <a:r>
              <a:rPr lang="en-US" dirty="0" smtClean="0"/>
              <a:t>Training and informational videos available as well.</a:t>
            </a:r>
          </a:p>
          <a:p>
            <a:r>
              <a:rPr lang="en-US" dirty="0" smtClean="0"/>
              <a:t>Variety of topics covered.</a:t>
            </a:r>
          </a:p>
          <a:p>
            <a:pPr marL="0" indent="0">
              <a:buNone/>
            </a:pPr>
            <a:endParaRPr lang="en-US" dirty="0"/>
          </a:p>
        </p:txBody>
      </p:sp>
    </p:spTree>
    <p:extLst>
      <p:ext uri="{BB962C8B-B14F-4D97-AF65-F5344CB8AC3E}">
        <p14:creationId xmlns:p14="http://schemas.microsoft.com/office/powerpoint/2010/main" val="207740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and Training – Y-Drop Orders</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27028" y="1690688"/>
            <a:ext cx="7150309" cy="4769269"/>
          </a:xfrm>
        </p:spPr>
      </p:pic>
      <p:sp>
        <p:nvSpPr>
          <p:cNvPr id="4" name="Content Placeholder 3"/>
          <p:cNvSpPr>
            <a:spLocks noGrp="1"/>
          </p:cNvSpPr>
          <p:nvPr>
            <p:ph sz="half" idx="2"/>
          </p:nvPr>
        </p:nvSpPr>
        <p:spPr>
          <a:xfrm>
            <a:off x="670810" y="1855605"/>
            <a:ext cx="3421505" cy="4351338"/>
          </a:xfrm>
        </p:spPr>
        <p:txBody>
          <a:bodyPr/>
          <a:lstStyle/>
          <a:p>
            <a:r>
              <a:rPr lang="en-US" dirty="0" smtClean="0"/>
              <a:t>For a detailed walkthrough of the Y-drop order process, go to Videos=&gt; Dealer Webinars=&gt; November 10, 2015 Dealer Webinar</a:t>
            </a:r>
            <a:endParaRPr lang="en-US" dirty="0"/>
          </a:p>
        </p:txBody>
      </p:sp>
      <p:sp>
        <p:nvSpPr>
          <p:cNvPr id="6" name="Rectangle 5"/>
          <p:cNvSpPr/>
          <p:nvPr/>
        </p:nvSpPr>
        <p:spPr>
          <a:xfrm>
            <a:off x="8049718" y="3822492"/>
            <a:ext cx="1424066" cy="284813"/>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892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activities</a:t>
            </a:r>
            <a:endParaRPr lang="en-US" dirty="0"/>
          </a:p>
        </p:txBody>
      </p:sp>
    </p:spTree>
    <p:extLst>
      <p:ext uri="{BB962C8B-B14F-4D97-AF65-F5344CB8AC3E}">
        <p14:creationId xmlns:p14="http://schemas.microsoft.com/office/powerpoint/2010/main" val="431174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by Step ordering process</a:t>
            </a:r>
            <a:endParaRPr lang="en-US" dirty="0"/>
          </a:p>
        </p:txBody>
      </p:sp>
      <p:sp>
        <p:nvSpPr>
          <p:cNvPr id="3" name="Content Placeholder 2"/>
          <p:cNvSpPr>
            <a:spLocks noGrp="1"/>
          </p:cNvSpPr>
          <p:nvPr>
            <p:ph sz="half" idx="1"/>
          </p:nvPr>
        </p:nvSpPr>
        <p:spPr>
          <a:xfrm>
            <a:off x="838200" y="1514007"/>
            <a:ext cx="3568908" cy="4662956"/>
          </a:xfrm>
        </p:spPr>
        <p:txBody>
          <a:bodyPr/>
          <a:lstStyle/>
          <a:p>
            <a:r>
              <a:rPr lang="en-US" dirty="0" smtClean="0"/>
              <a:t>Fast forward to 20:50 of the webinar to walk through each step of the Y-drop ordering process.</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55828" y="1364105"/>
            <a:ext cx="7115626" cy="4812858"/>
          </a:xfrm>
        </p:spPr>
      </p:pic>
    </p:spTree>
    <p:extLst>
      <p:ext uri="{BB962C8B-B14F-4D97-AF65-F5344CB8AC3E}">
        <p14:creationId xmlns:p14="http://schemas.microsoft.com/office/powerpoint/2010/main" val="711400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272"/>
            <a:ext cx="10515600" cy="1325563"/>
          </a:xfrm>
        </p:spPr>
        <p:txBody>
          <a:bodyPr/>
          <a:lstStyle/>
          <a:p>
            <a:r>
              <a:rPr lang="en-US" dirty="0" smtClean="0"/>
              <a:t>Additional Y-drop training</a:t>
            </a:r>
            <a:endParaRPr lang="en-US" dirty="0"/>
          </a:p>
        </p:txBody>
      </p:sp>
      <p:sp>
        <p:nvSpPr>
          <p:cNvPr id="3" name="Content Placeholder 2"/>
          <p:cNvSpPr>
            <a:spLocks noGrp="1"/>
          </p:cNvSpPr>
          <p:nvPr>
            <p:ph sz="half" idx="1"/>
          </p:nvPr>
        </p:nvSpPr>
        <p:spPr>
          <a:xfrm>
            <a:off x="838200" y="1319561"/>
            <a:ext cx="7916056" cy="1097457"/>
          </a:xfrm>
        </p:spPr>
        <p:txBody>
          <a:bodyPr/>
          <a:lstStyle/>
          <a:p>
            <a:r>
              <a:rPr lang="en-US" dirty="0" smtClean="0"/>
              <a:t>Training=&gt; Hands-On 360 Y-DROP Training </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38200" y="1721041"/>
            <a:ext cx="4691921" cy="4382712"/>
          </a:xfrm>
        </p:spPr>
      </p:pic>
      <p:cxnSp>
        <p:nvCxnSpPr>
          <p:cNvPr id="7" name="Straight Arrow Connector 6"/>
          <p:cNvCxnSpPr/>
          <p:nvPr/>
        </p:nvCxnSpPr>
        <p:spPr>
          <a:xfrm>
            <a:off x="6096000" y="4032354"/>
            <a:ext cx="514662" cy="0"/>
          </a:xfrm>
          <a:prstGeom prst="straightConnector1">
            <a:avLst/>
          </a:prstGeom>
          <a:ln w="69850">
            <a:tailEnd type="triangle"/>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8039" y="1721041"/>
            <a:ext cx="5284192" cy="4749387"/>
          </a:xfrm>
          <a:prstGeom prst="rect">
            <a:avLst/>
          </a:prstGeom>
        </p:spPr>
      </p:pic>
      <p:sp>
        <p:nvSpPr>
          <p:cNvPr id="9" name="Rectangle 8"/>
          <p:cNvSpPr/>
          <p:nvPr/>
        </p:nvSpPr>
        <p:spPr>
          <a:xfrm>
            <a:off x="4445354" y="1909847"/>
            <a:ext cx="701748" cy="17155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723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69" y="146614"/>
            <a:ext cx="10972801" cy="680480"/>
          </a:xfrm>
        </p:spPr>
        <p:txBody>
          <a:bodyPr/>
          <a:lstStyle/>
          <a:p>
            <a:r>
              <a:rPr lang="en-US" dirty="0" smtClean="0"/>
              <a:t>Dealer Store</a:t>
            </a:r>
            <a:endParaRPr lang="en-US" dirty="0"/>
          </a:p>
        </p:txBody>
      </p:sp>
      <p:sp>
        <p:nvSpPr>
          <p:cNvPr id="3" name="Content Placeholder 2"/>
          <p:cNvSpPr>
            <a:spLocks noGrp="1"/>
          </p:cNvSpPr>
          <p:nvPr>
            <p:ph idx="4294967295"/>
          </p:nvPr>
        </p:nvSpPr>
        <p:spPr>
          <a:xfrm>
            <a:off x="349469" y="1569986"/>
            <a:ext cx="10515600" cy="5083175"/>
          </a:xfrm>
          <a:prstGeom prst="rect">
            <a:avLst/>
          </a:prstGeom>
        </p:spPr>
        <p:txBody>
          <a:bodyPr/>
          <a:lstStyle/>
          <a:p>
            <a:r>
              <a:rPr lang="en-US" sz="2800" dirty="0">
                <a:hlinkClick r:id="rId2"/>
              </a:rPr>
              <a:t>https://dealerstore.360yieldcenter.com</a:t>
            </a:r>
            <a:r>
              <a:rPr lang="en-US" sz="2800" dirty="0" smtClean="0">
                <a:hlinkClick r:id="rId2"/>
              </a:rPr>
              <a:t>/</a:t>
            </a:r>
            <a:endParaRPr lang="en-US" sz="2800" dirty="0"/>
          </a:p>
          <a:p>
            <a:pPr marL="0" indent="0">
              <a:buNone/>
            </a:pPr>
            <a:r>
              <a:rPr lang="en-US" sz="2800" dirty="0" smtClean="0"/>
              <a:t>Access this directly via the address or through the link in the dealer portal</a:t>
            </a:r>
            <a:endParaRPr lang="en-US" dirty="0" smtClean="0"/>
          </a:p>
          <a:p>
            <a:pPr marL="0" indent="0">
              <a:buNone/>
            </a:pPr>
            <a:endParaRPr lang="en-US" dirty="0"/>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7521" y="2852771"/>
            <a:ext cx="3769471" cy="3576768"/>
          </a:xfrm>
          <a:prstGeom prst="rect">
            <a:avLst/>
          </a:prstGeom>
        </p:spPr>
      </p:pic>
      <p:sp>
        <p:nvSpPr>
          <p:cNvPr id="5" name="Rectangle 4"/>
          <p:cNvSpPr/>
          <p:nvPr/>
        </p:nvSpPr>
        <p:spPr>
          <a:xfrm>
            <a:off x="4263773" y="4805116"/>
            <a:ext cx="1780032" cy="18288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045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28" y="166236"/>
            <a:ext cx="10972801" cy="680480"/>
          </a:xfrm>
        </p:spPr>
        <p:txBody>
          <a:bodyPr/>
          <a:lstStyle/>
          <a:p>
            <a:r>
              <a:rPr lang="en-US" dirty="0" smtClean="0"/>
              <a:t>Topic #2 – Webstore Tour</a:t>
            </a:r>
            <a:endParaRPr lang="en-US" dirty="0"/>
          </a:p>
        </p:txBody>
      </p:sp>
      <p:sp>
        <p:nvSpPr>
          <p:cNvPr id="3" name="Content Placeholder 2"/>
          <p:cNvSpPr>
            <a:spLocks noGrp="1"/>
          </p:cNvSpPr>
          <p:nvPr>
            <p:ph idx="4294967295"/>
          </p:nvPr>
        </p:nvSpPr>
        <p:spPr>
          <a:xfrm>
            <a:off x="459828" y="1253331"/>
            <a:ext cx="10515600" cy="4351338"/>
          </a:xfrm>
          <a:prstGeom prst="rect">
            <a:avLst/>
          </a:prstGeom>
        </p:spPr>
        <p:txBody>
          <a:bodyPr/>
          <a:lstStyle/>
          <a:p>
            <a:r>
              <a:rPr lang="en-US" sz="2800" dirty="0" smtClean="0"/>
              <a:t>You should have received an email with a temporary password to get you in the store and a PowerPoint that walks through the store.</a:t>
            </a:r>
          </a:p>
          <a:p>
            <a:r>
              <a:rPr lang="en-US" sz="2800" dirty="0" smtClean="0"/>
              <a:t>Your password email should look like this:</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4343" y="2866481"/>
            <a:ext cx="4646787" cy="3856084"/>
          </a:xfrm>
          <a:prstGeom prst="rect">
            <a:avLst/>
          </a:prstGeom>
        </p:spPr>
      </p:pic>
    </p:spTree>
    <p:extLst>
      <p:ext uri="{BB962C8B-B14F-4D97-AF65-F5344CB8AC3E}">
        <p14:creationId xmlns:p14="http://schemas.microsoft.com/office/powerpoint/2010/main" val="729219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38" y="178144"/>
            <a:ext cx="10972801" cy="680480"/>
          </a:xfrm>
        </p:spPr>
        <p:txBody>
          <a:bodyPr/>
          <a:lstStyle/>
          <a:p>
            <a:r>
              <a:rPr lang="en-US" dirty="0" smtClean="0"/>
              <a:t>Logging In	</a:t>
            </a:r>
            <a:endParaRPr lang="en-US" dirty="0"/>
          </a:p>
        </p:txBody>
      </p:sp>
      <p:sp>
        <p:nvSpPr>
          <p:cNvPr id="3" name="Content Placeholder 2"/>
          <p:cNvSpPr>
            <a:spLocks noGrp="1"/>
          </p:cNvSpPr>
          <p:nvPr>
            <p:ph idx="4294967295"/>
          </p:nvPr>
        </p:nvSpPr>
        <p:spPr>
          <a:xfrm>
            <a:off x="317938" y="1573377"/>
            <a:ext cx="10515600" cy="4351338"/>
          </a:xfrm>
          <a:prstGeom prst="rect">
            <a:avLst/>
          </a:prstGeom>
        </p:spPr>
        <p:txBody>
          <a:bodyPr/>
          <a:lstStyle/>
          <a:p>
            <a:r>
              <a:rPr lang="en-US" sz="3600" dirty="0" smtClean="0"/>
              <a:t>You have received a PowerPoint that walks through getting logged in.  </a:t>
            </a:r>
          </a:p>
          <a:p>
            <a:r>
              <a:rPr lang="en-US" sz="3600" dirty="0" smtClean="0"/>
              <a:t>If you are still having trouble with this, call Support 888-512-4890 or Brent 309-641-0578.</a:t>
            </a:r>
            <a:endParaRPr lang="en-US" sz="3600" dirty="0"/>
          </a:p>
        </p:txBody>
      </p:sp>
    </p:spTree>
    <p:extLst>
      <p:ext uri="{BB962C8B-B14F-4D97-AF65-F5344CB8AC3E}">
        <p14:creationId xmlns:p14="http://schemas.microsoft.com/office/powerpoint/2010/main" val="295046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6614"/>
            <a:ext cx="10972801" cy="680480"/>
          </a:xfrm>
        </p:spPr>
        <p:txBody>
          <a:bodyPr/>
          <a:lstStyle/>
          <a:p>
            <a:r>
              <a:rPr lang="en-US" dirty="0" smtClean="0"/>
              <a:t>Adding Items to Cart</a:t>
            </a:r>
            <a:endParaRPr lang="en-US" dirty="0"/>
          </a:p>
        </p:txBody>
      </p:sp>
      <p:sp>
        <p:nvSpPr>
          <p:cNvPr id="3" name="Content Placeholder 2"/>
          <p:cNvSpPr>
            <a:spLocks noGrp="1"/>
          </p:cNvSpPr>
          <p:nvPr>
            <p:ph idx="4294967295"/>
          </p:nvPr>
        </p:nvSpPr>
        <p:spPr>
          <a:xfrm>
            <a:off x="381000" y="1636439"/>
            <a:ext cx="11238186" cy="4351338"/>
          </a:xfrm>
          <a:prstGeom prst="rect">
            <a:avLst/>
          </a:prstGeom>
        </p:spPr>
        <p:txBody>
          <a:bodyPr/>
          <a:lstStyle/>
          <a:p>
            <a:r>
              <a:rPr lang="en-US" sz="3200" dirty="0" smtClean="0"/>
              <a:t>To order product, you must add items to your Cart (much like Amazon or other e-commerce platforms).</a:t>
            </a:r>
          </a:p>
          <a:p>
            <a:r>
              <a:rPr lang="en-US" sz="3200" dirty="0" smtClean="0"/>
              <a:t>You can do this either through the Catalog Tree or through the Quick Order.</a:t>
            </a:r>
          </a:p>
          <a:p>
            <a:r>
              <a:rPr lang="en-US" sz="3200" dirty="0" smtClean="0"/>
              <a:t>Pricing that you see on the store is at your Dealer Discounted Price.  Your Cart total and order total will be your discounted price, not retail.</a:t>
            </a:r>
            <a:endParaRPr lang="en-US" sz="3200" dirty="0"/>
          </a:p>
        </p:txBody>
      </p:sp>
    </p:spTree>
    <p:extLst>
      <p:ext uri="{BB962C8B-B14F-4D97-AF65-F5344CB8AC3E}">
        <p14:creationId xmlns:p14="http://schemas.microsoft.com/office/powerpoint/2010/main" val="314751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07" y="225441"/>
            <a:ext cx="10972801" cy="680480"/>
          </a:xfrm>
        </p:spPr>
        <p:txBody>
          <a:bodyPr/>
          <a:lstStyle/>
          <a:p>
            <a:r>
              <a:rPr lang="en-US" dirty="0" smtClean="0"/>
              <a:t>Catalog Tree</a:t>
            </a:r>
            <a:endParaRPr lang="en-US" dirty="0"/>
          </a:p>
        </p:txBody>
      </p:sp>
      <p:sp>
        <p:nvSpPr>
          <p:cNvPr id="3" name="Content Placeholder 2"/>
          <p:cNvSpPr>
            <a:spLocks noGrp="1"/>
          </p:cNvSpPr>
          <p:nvPr>
            <p:ph idx="4294967295"/>
          </p:nvPr>
        </p:nvSpPr>
        <p:spPr>
          <a:xfrm>
            <a:off x="444707" y="1253331"/>
            <a:ext cx="10515600" cy="4351338"/>
          </a:xfrm>
          <a:prstGeom prst="rect">
            <a:avLst/>
          </a:prstGeom>
        </p:spPr>
        <p:txBody>
          <a:bodyPr/>
          <a:lstStyle/>
          <a:p>
            <a:r>
              <a:rPr lang="en-US" dirty="0" smtClean="0"/>
              <a:t>Mimics the steps of the Ordering Process.  Starts with Sprayer Mount Packages and works its way down:</a:t>
            </a:r>
          </a:p>
          <a:p>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1982" y="3697014"/>
            <a:ext cx="8858250" cy="3160986"/>
          </a:xfrm>
          <a:prstGeom prst="rect">
            <a:avLst/>
          </a:prstGeom>
        </p:spPr>
      </p:pic>
    </p:spTree>
    <p:extLst>
      <p:ext uri="{BB962C8B-B14F-4D97-AF65-F5344CB8AC3E}">
        <p14:creationId xmlns:p14="http://schemas.microsoft.com/office/powerpoint/2010/main" val="769431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444062" y="1480481"/>
            <a:ext cx="10917238" cy="4608512"/>
          </a:xfrm>
          <a:prstGeom prst="rect">
            <a:avLst/>
          </a:prstGeom>
        </p:spPr>
      </p:pic>
    </p:spTree>
    <p:extLst>
      <p:ext uri="{BB962C8B-B14F-4D97-AF65-F5344CB8AC3E}">
        <p14:creationId xmlns:p14="http://schemas.microsoft.com/office/powerpoint/2010/main" val="1829526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449194" y="1117381"/>
            <a:ext cx="9293612" cy="5551433"/>
          </a:xfrm>
          <a:prstGeom prst="rect">
            <a:avLst/>
          </a:prstGeom>
        </p:spPr>
      </p:pic>
    </p:spTree>
    <p:extLst>
      <p:ext uri="{BB962C8B-B14F-4D97-AF65-F5344CB8AC3E}">
        <p14:creationId xmlns:p14="http://schemas.microsoft.com/office/powerpoint/2010/main" val="1178355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400096" y="1556487"/>
            <a:ext cx="5391807" cy="4993674"/>
          </a:xfrm>
          <a:prstGeom prst="rect">
            <a:avLst/>
          </a:prstGeom>
        </p:spPr>
      </p:pic>
    </p:spTree>
    <p:extLst>
      <p:ext uri="{BB962C8B-B14F-4D97-AF65-F5344CB8AC3E}">
        <p14:creationId xmlns:p14="http://schemas.microsoft.com/office/powerpoint/2010/main" val="52570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600" y="1331844"/>
            <a:ext cx="10972800" cy="4525433"/>
          </a:xfrm>
        </p:spPr>
        <p:txBody>
          <a:bodyPr/>
          <a:lstStyle/>
          <a:p>
            <a:pPr marL="457200" indent="-457200">
              <a:spcBef>
                <a:spcPts val="600"/>
              </a:spcBef>
              <a:spcAft>
                <a:spcPts val="600"/>
              </a:spcAft>
              <a:buFont typeface="+mj-lt"/>
              <a:buAutoNum type="arabicPeriod"/>
            </a:pPr>
            <a:r>
              <a:rPr lang="en-US" sz="3600" dirty="0" smtClean="0"/>
              <a:t>Submit paperwork</a:t>
            </a:r>
            <a:endParaRPr lang="en-US" sz="3600" dirty="0"/>
          </a:p>
          <a:p>
            <a:pPr marL="457200" indent="-457200">
              <a:spcBef>
                <a:spcPts val="600"/>
              </a:spcBef>
              <a:spcAft>
                <a:spcPts val="600"/>
              </a:spcAft>
              <a:buFont typeface="+mj-lt"/>
              <a:buAutoNum type="arabicPeriod"/>
            </a:pPr>
            <a:r>
              <a:rPr lang="en-US" sz="3600" dirty="0" smtClean="0"/>
              <a:t>Complete dealer on-boarding call</a:t>
            </a:r>
            <a:endParaRPr lang="en-US" sz="3600" dirty="0"/>
          </a:p>
          <a:p>
            <a:pPr marL="457200" indent="-457200">
              <a:spcBef>
                <a:spcPts val="600"/>
              </a:spcBef>
              <a:spcAft>
                <a:spcPts val="600"/>
              </a:spcAft>
              <a:buFont typeface="+mj-lt"/>
              <a:buAutoNum type="arabicPeriod"/>
            </a:pPr>
            <a:r>
              <a:rPr lang="en-US" sz="3600" dirty="0" smtClean="0"/>
              <a:t>Review Dealer Business Plan with RAM/Manager</a:t>
            </a:r>
            <a:endParaRPr lang="en-US" sz="3600" dirty="0"/>
          </a:p>
          <a:p>
            <a:pPr marL="457200" indent="-457200">
              <a:spcBef>
                <a:spcPts val="600"/>
              </a:spcBef>
              <a:spcAft>
                <a:spcPts val="600"/>
              </a:spcAft>
              <a:buFont typeface="+mj-lt"/>
              <a:buAutoNum type="arabicPeriod"/>
            </a:pPr>
            <a:r>
              <a:rPr lang="en-US" sz="3600" dirty="0" smtClean="0"/>
              <a:t>Complete sale call ride along</a:t>
            </a:r>
            <a:endParaRPr lang="en-US" sz="3600" dirty="0"/>
          </a:p>
        </p:txBody>
      </p:sp>
      <p:sp>
        <p:nvSpPr>
          <p:cNvPr id="4" name="Title 3"/>
          <p:cNvSpPr>
            <a:spLocks noGrp="1"/>
          </p:cNvSpPr>
          <p:nvPr>
            <p:ph type="title"/>
          </p:nvPr>
        </p:nvSpPr>
        <p:spPr/>
        <p:txBody>
          <a:bodyPr/>
          <a:lstStyle/>
          <a:p>
            <a:r>
              <a:rPr lang="en-US" sz="3200" dirty="0" smtClean="0"/>
              <a:t>360 Yield center Dealer on-boarding process</a:t>
            </a:r>
            <a:endParaRPr lang="en-US" sz="3200" dirty="0"/>
          </a:p>
        </p:txBody>
      </p:sp>
      <p:sp>
        <p:nvSpPr>
          <p:cNvPr id="3" name="Slide Number Placeholder 2"/>
          <p:cNvSpPr>
            <a:spLocks noGrp="1"/>
          </p:cNvSpPr>
          <p:nvPr>
            <p:ph type="sldNum" sz="quarter" idx="12"/>
          </p:nvPr>
        </p:nvSpPr>
        <p:spPr/>
        <p:txBody>
          <a:bodyPr/>
          <a:lstStyle/>
          <a:p>
            <a:fld id="{148CBCA4-F4C6-445C-9F2C-E85F735ABB0B}" type="slidenum">
              <a:rPr lang="en-US" altLang="en-US" smtClean="0"/>
              <a:pPr/>
              <a:t>3</a:t>
            </a:fld>
            <a:endParaRPr lang="en-US" altLang="en-US"/>
          </a:p>
        </p:txBody>
      </p:sp>
    </p:spTree>
    <p:extLst>
      <p:ext uri="{BB962C8B-B14F-4D97-AF65-F5344CB8AC3E}">
        <p14:creationId xmlns:p14="http://schemas.microsoft.com/office/powerpoint/2010/main" val="3781770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849414" y="1329027"/>
            <a:ext cx="4493172" cy="4911511"/>
          </a:xfrm>
          <a:prstGeom prst="rect">
            <a:avLst/>
          </a:prstGeom>
        </p:spPr>
      </p:pic>
    </p:spTree>
    <p:extLst>
      <p:ext uri="{BB962C8B-B14F-4D97-AF65-F5344CB8AC3E}">
        <p14:creationId xmlns:p14="http://schemas.microsoft.com/office/powerpoint/2010/main" val="763656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567559" y="1329027"/>
            <a:ext cx="11277600" cy="5248275"/>
          </a:xfrm>
          <a:prstGeom prst="rect">
            <a:avLst/>
          </a:prstGeom>
        </p:spPr>
      </p:pic>
    </p:spTree>
    <p:extLst>
      <p:ext uri="{BB962C8B-B14F-4D97-AF65-F5344CB8AC3E}">
        <p14:creationId xmlns:p14="http://schemas.microsoft.com/office/powerpoint/2010/main" val="141105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520260" y="1329027"/>
            <a:ext cx="8694279" cy="5213663"/>
          </a:xfrm>
          <a:prstGeom prst="rect">
            <a:avLst/>
          </a:prstGeom>
        </p:spPr>
      </p:pic>
    </p:spTree>
    <p:extLst>
      <p:ext uri="{BB962C8B-B14F-4D97-AF65-F5344CB8AC3E}">
        <p14:creationId xmlns:p14="http://schemas.microsoft.com/office/powerpoint/2010/main" val="1003657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561181" y="1193581"/>
            <a:ext cx="11069637" cy="4918075"/>
          </a:xfrm>
          <a:prstGeom prst="rect">
            <a:avLst/>
          </a:prstGeom>
        </p:spPr>
      </p:pic>
    </p:spTree>
    <p:extLst>
      <p:ext uri="{BB962C8B-B14F-4D97-AF65-F5344CB8AC3E}">
        <p14:creationId xmlns:p14="http://schemas.microsoft.com/office/powerpoint/2010/main" val="2128517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198179" y="1445242"/>
            <a:ext cx="10042525" cy="5322888"/>
          </a:xfrm>
          <a:prstGeom prst="rect">
            <a:avLst/>
          </a:prstGeom>
        </p:spPr>
      </p:pic>
    </p:spTree>
    <p:extLst>
      <p:ext uri="{BB962C8B-B14F-4D97-AF65-F5344CB8AC3E}">
        <p14:creationId xmlns:p14="http://schemas.microsoft.com/office/powerpoint/2010/main" val="1216845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708943" y="1329027"/>
            <a:ext cx="8774113" cy="5487987"/>
          </a:xfrm>
          <a:prstGeom prst="rect">
            <a:avLst/>
          </a:prstGeom>
        </p:spPr>
      </p:pic>
    </p:spTree>
    <p:extLst>
      <p:ext uri="{BB962C8B-B14F-4D97-AF65-F5344CB8AC3E}">
        <p14:creationId xmlns:p14="http://schemas.microsoft.com/office/powerpoint/2010/main" val="1043884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703" y="178145"/>
            <a:ext cx="10972801" cy="680480"/>
          </a:xfrm>
        </p:spPr>
        <p:txBody>
          <a:bodyPr/>
          <a:lstStyle/>
          <a:p>
            <a:r>
              <a:rPr lang="en-US" sz="2800" dirty="0" smtClean="0"/>
              <a:t>For smaller items – Parcel options will be available</a:t>
            </a:r>
            <a:endParaRPr lang="en-US" sz="28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867104" y="2124075"/>
            <a:ext cx="10439400" cy="2609850"/>
          </a:xfrm>
          <a:prstGeom prst="rect">
            <a:avLst/>
          </a:prstGeom>
        </p:spPr>
      </p:pic>
    </p:spTree>
    <p:extLst>
      <p:ext uri="{BB962C8B-B14F-4D97-AF65-F5344CB8AC3E}">
        <p14:creationId xmlns:p14="http://schemas.microsoft.com/office/powerpoint/2010/main" val="1771047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452140" y="1176338"/>
            <a:ext cx="7687069" cy="5224462"/>
          </a:xfrm>
          <a:prstGeom prst="rect">
            <a:avLst/>
          </a:prstGeom>
        </p:spPr>
      </p:pic>
    </p:spTree>
    <p:extLst>
      <p:ext uri="{BB962C8B-B14F-4D97-AF65-F5344CB8AC3E}">
        <p14:creationId xmlns:p14="http://schemas.microsoft.com/office/powerpoint/2010/main" val="1866842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34" y="209676"/>
            <a:ext cx="10972801" cy="680480"/>
          </a:xfrm>
        </p:spPr>
        <p:txBody>
          <a:bodyPr/>
          <a:lstStyle/>
          <a:p>
            <a:r>
              <a:rPr lang="en-US" dirty="0" smtClean="0"/>
              <a:t>Quick Order Option</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136760" y="1950819"/>
            <a:ext cx="10201275" cy="4162425"/>
          </a:xfrm>
          <a:prstGeom prst="rect">
            <a:avLst/>
          </a:prstGeom>
        </p:spPr>
      </p:pic>
    </p:spTree>
    <p:extLst>
      <p:ext uri="{BB962C8B-B14F-4D97-AF65-F5344CB8AC3E}">
        <p14:creationId xmlns:p14="http://schemas.microsoft.com/office/powerpoint/2010/main" val="1279730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34" y="130849"/>
            <a:ext cx="10972801" cy="680480"/>
          </a:xfrm>
        </p:spPr>
        <p:txBody>
          <a:bodyPr/>
          <a:lstStyle/>
          <a:p>
            <a:r>
              <a:rPr lang="en-US" dirty="0" smtClean="0"/>
              <a:t>Quick Order </a:t>
            </a:r>
            <a:endParaRPr lang="en-US"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563007" y="1746798"/>
            <a:ext cx="5692775" cy="4351338"/>
          </a:xfrm>
          <a:prstGeom prst="rect">
            <a:avLst/>
          </a:prstGeom>
        </p:spPr>
      </p:pic>
    </p:spTree>
    <p:extLst>
      <p:ext uri="{BB962C8B-B14F-4D97-AF65-F5344CB8AC3E}">
        <p14:creationId xmlns:p14="http://schemas.microsoft.com/office/powerpoint/2010/main" val="1385082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220663"/>
            <a:ext cx="10972801" cy="680480"/>
          </a:xfrm>
        </p:spPr>
        <p:txBody>
          <a:bodyPr/>
          <a:lstStyle/>
          <a:p>
            <a:r>
              <a:rPr lang="en-US" dirty="0" smtClean="0"/>
              <a:t>Topic #1. Dealer Resources</a:t>
            </a:r>
            <a:endParaRPr lang="en-US" dirty="0"/>
          </a:p>
        </p:txBody>
      </p:sp>
      <p:sp>
        <p:nvSpPr>
          <p:cNvPr id="3" name="Content Placeholder 2"/>
          <p:cNvSpPr>
            <a:spLocks noGrp="1"/>
          </p:cNvSpPr>
          <p:nvPr>
            <p:ph idx="4294967295"/>
          </p:nvPr>
        </p:nvSpPr>
        <p:spPr>
          <a:xfrm>
            <a:off x="581891" y="1659370"/>
            <a:ext cx="10515600" cy="4351338"/>
          </a:xfrm>
          <a:prstGeom prst="rect">
            <a:avLst/>
          </a:prstGeom>
        </p:spPr>
        <p:txBody>
          <a:bodyPr/>
          <a:lstStyle/>
          <a:p>
            <a:r>
              <a:rPr lang="en-US" sz="3200" dirty="0" smtClean="0"/>
              <a:t>Dealer Portal</a:t>
            </a:r>
          </a:p>
          <a:p>
            <a:pPr lvl="1"/>
            <a:r>
              <a:rPr lang="en-US" sz="3200" dirty="0" smtClean="0"/>
              <a:t>Storage location for articles, marketing </a:t>
            </a:r>
            <a:r>
              <a:rPr lang="en-US" sz="3200" dirty="0"/>
              <a:t>m</a:t>
            </a:r>
            <a:r>
              <a:rPr lang="en-US" sz="3200" dirty="0" smtClean="0"/>
              <a:t>aterials, forms, technical </a:t>
            </a:r>
            <a:r>
              <a:rPr lang="en-US" sz="3200" dirty="0"/>
              <a:t>b</a:t>
            </a:r>
            <a:r>
              <a:rPr lang="en-US" sz="3200" dirty="0" smtClean="0"/>
              <a:t>ulletins, and important links.</a:t>
            </a:r>
          </a:p>
          <a:p>
            <a:r>
              <a:rPr lang="en-US" sz="3200" dirty="0" smtClean="0"/>
              <a:t>Dealer Store</a:t>
            </a:r>
          </a:p>
          <a:p>
            <a:pPr lvl="1"/>
            <a:r>
              <a:rPr lang="en-US" sz="3200" dirty="0" smtClean="0"/>
              <a:t>E-commerce site for placing product orders.</a:t>
            </a:r>
          </a:p>
        </p:txBody>
      </p:sp>
    </p:spTree>
    <p:extLst>
      <p:ext uri="{BB962C8B-B14F-4D97-AF65-F5344CB8AC3E}">
        <p14:creationId xmlns:p14="http://schemas.microsoft.com/office/powerpoint/2010/main" val="914626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642" y="178145"/>
            <a:ext cx="10972801" cy="680480"/>
          </a:xfrm>
        </p:spPr>
        <p:txBody>
          <a:bodyPr>
            <a:normAutofit/>
          </a:bodyPr>
          <a:lstStyle/>
          <a:p>
            <a:r>
              <a:rPr lang="en-US" sz="2800" dirty="0" smtClean="0"/>
              <a:t>Enter part #’s in Code Field.  Tab through Fields</a:t>
            </a:r>
            <a:endParaRPr lang="en-US" sz="2800"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752725" y="1510315"/>
            <a:ext cx="6686550" cy="4351338"/>
          </a:xfrm>
          <a:prstGeom prst="rect">
            <a:avLst/>
          </a:prstGeom>
        </p:spPr>
      </p:pic>
    </p:spTree>
    <p:extLst>
      <p:ext uri="{BB962C8B-B14F-4D97-AF65-F5344CB8AC3E}">
        <p14:creationId xmlns:p14="http://schemas.microsoft.com/office/powerpoint/2010/main" val="366692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03" y="193910"/>
            <a:ext cx="10972801" cy="680480"/>
          </a:xfrm>
        </p:spPr>
        <p:txBody>
          <a:bodyPr/>
          <a:lstStyle/>
          <a:p>
            <a:r>
              <a:rPr lang="en-US" dirty="0" smtClean="0"/>
              <a:t>Topic #3 Shipping/Invoicing</a:t>
            </a:r>
            <a:endParaRPr lang="en-US" dirty="0"/>
          </a:p>
        </p:txBody>
      </p:sp>
      <p:sp>
        <p:nvSpPr>
          <p:cNvPr id="3" name="Content Placeholder 2"/>
          <p:cNvSpPr>
            <a:spLocks noGrp="1"/>
          </p:cNvSpPr>
          <p:nvPr>
            <p:ph idx="4294967295"/>
          </p:nvPr>
        </p:nvSpPr>
        <p:spPr>
          <a:xfrm>
            <a:off x="333703" y="1253331"/>
            <a:ext cx="10515600" cy="4351338"/>
          </a:xfrm>
          <a:prstGeom prst="rect">
            <a:avLst/>
          </a:prstGeom>
        </p:spPr>
        <p:txBody>
          <a:bodyPr/>
          <a:lstStyle/>
          <a:p>
            <a:r>
              <a:rPr lang="en-US" sz="3600" dirty="0" smtClean="0"/>
              <a:t>When the order is placed, you will receive an email confirmation.</a:t>
            </a:r>
          </a:p>
          <a:p>
            <a:pPr lvl="1"/>
            <a:r>
              <a:rPr lang="en-US" sz="3600" dirty="0" smtClean="0"/>
              <a:t>This is not an invoice, just an order confirmation:</a:t>
            </a:r>
          </a:p>
          <a:p>
            <a:pPr marL="914400" lvl="2"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3355" y="3429000"/>
            <a:ext cx="3553495" cy="3111306"/>
          </a:xfrm>
          <a:prstGeom prst="rect">
            <a:avLst/>
          </a:prstGeom>
        </p:spPr>
      </p:pic>
    </p:spTree>
    <p:extLst>
      <p:ext uri="{BB962C8B-B14F-4D97-AF65-F5344CB8AC3E}">
        <p14:creationId xmlns:p14="http://schemas.microsoft.com/office/powerpoint/2010/main" val="1876802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03" y="193910"/>
            <a:ext cx="10972801" cy="680480"/>
          </a:xfrm>
        </p:spPr>
        <p:txBody>
          <a:bodyPr/>
          <a:lstStyle/>
          <a:p>
            <a:r>
              <a:rPr lang="en-US" dirty="0" smtClean="0"/>
              <a:t>Invoices are generated after orders ship	</a:t>
            </a:r>
            <a:endParaRPr lang="en-US" dirty="0"/>
          </a:p>
        </p:txBody>
      </p:sp>
      <p:sp>
        <p:nvSpPr>
          <p:cNvPr id="3" name="Content Placeholder 2"/>
          <p:cNvSpPr>
            <a:spLocks noGrp="1"/>
          </p:cNvSpPr>
          <p:nvPr>
            <p:ph idx="4294967295"/>
          </p:nvPr>
        </p:nvSpPr>
        <p:spPr>
          <a:xfrm>
            <a:off x="790904" y="1505580"/>
            <a:ext cx="10515600" cy="4351338"/>
          </a:xfrm>
          <a:prstGeom prst="rect">
            <a:avLst/>
          </a:prstGeom>
        </p:spPr>
        <p:txBody>
          <a:bodyPr/>
          <a:lstStyle/>
          <a:p>
            <a:r>
              <a:rPr lang="en-US" sz="3200" dirty="0" smtClean="0"/>
              <a:t>Orders generally ship within a couple days.</a:t>
            </a:r>
          </a:p>
          <a:p>
            <a:r>
              <a:rPr lang="en-US" sz="3200" dirty="0" smtClean="0"/>
              <a:t>Your invoice will be emailed to you the day after your order ships.</a:t>
            </a:r>
          </a:p>
          <a:p>
            <a:r>
              <a:rPr lang="en-US" sz="3200" dirty="0" smtClean="0"/>
              <a:t>You will see your tracking number for the order at the bottom of the invoice.</a:t>
            </a:r>
          </a:p>
          <a:p>
            <a:r>
              <a:rPr lang="en-US" sz="3200" dirty="0" smtClean="0"/>
              <a:t>Cash discounts if paid in ten days (when applicable) calculate from invoice date, not order date.</a:t>
            </a:r>
            <a:endParaRPr lang="en-US" sz="3200" dirty="0"/>
          </a:p>
        </p:txBody>
      </p:sp>
    </p:spTree>
    <p:extLst>
      <p:ext uri="{BB962C8B-B14F-4D97-AF65-F5344CB8AC3E}">
        <p14:creationId xmlns:p14="http://schemas.microsoft.com/office/powerpoint/2010/main" val="1174432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72" y="146613"/>
            <a:ext cx="10972801" cy="680480"/>
          </a:xfrm>
        </p:spPr>
        <p:txBody>
          <a:bodyPr/>
          <a:lstStyle/>
          <a:p>
            <a:r>
              <a:rPr lang="en-US" dirty="0" smtClean="0"/>
              <a:t>Invoice Format</a:t>
            </a:r>
            <a:endParaRPr lang="en-US"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335212" y="1557612"/>
            <a:ext cx="7521575" cy="4351338"/>
          </a:xfrm>
          <a:prstGeom prst="rect">
            <a:avLst/>
          </a:prstGeom>
        </p:spPr>
      </p:pic>
    </p:spTree>
    <p:extLst>
      <p:ext uri="{BB962C8B-B14F-4D97-AF65-F5344CB8AC3E}">
        <p14:creationId xmlns:p14="http://schemas.microsoft.com/office/powerpoint/2010/main" val="1158508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45" y="115082"/>
            <a:ext cx="10972801" cy="680480"/>
          </a:xfrm>
        </p:spPr>
        <p:txBody>
          <a:bodyPr/>
          <a:lstStyle/>
          <a:p>
            <a:r>
              <a:rPr lang="en-US" smtClean="0"/>
              <a:t>Invoice – Details at Bottom</a:t>
            </a:r>
            <a:endParaRPr lang="en-US"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730146" y="2799802"/>
            <a:ext cx="10515600" cy="2560638"/>
          </a:xfrm>
          <a:prstGeom prst="rect">
            <a:avLst/>
          </a:prstGeom>
        </p:spPr>
      </p:pic>
      <p:sp>
        <p:nvSpPr>
          <p:cNvPr id="5" name="TextBox 4"/>
          <p:cNvSpPr txBox="1"/>
          <p:nvPr/>
        </p:nvSpPr>
        <p:spPr>
          <a:xfrm>
            <a:off x="272945" y="1295618"/>
            <a:ext cx="10299492" cy="646331"/>
          </a:xfrm>
          <a:prstGeom prst="rect">
            <a:avLst/>
          </a:prstGeom>
          <a:noFill/>
        </p:spPr>
        <p:txBody>
          <a:bodyPr wrap="square" rtlCol="0">
            <a:spAutoFit/>
          </a:bodyPr>
          <a:lstStyle/>
          <a:p>
            <a:r>
              <a:rPr lang="en-US" dirty="0" smtClean="0"/>
              <a:t>Tracking Number is shown.</a:t>
            </a:r>
          </a:p>
          <a:p>
            <a:r>
              <a:rPr lang="en-US" dirty="0" smtClean="0"/>
              <a:t>Also any applicable cash discount and due date for cash discount.</a:t>
            </a:r>
            <a:endParaRPr lang="en-US" dirty="0"/>
          </a:p>
        </p:txBody>
      </p:sp>
    </p:spTree>
    <p:extLst>
      <p:ext uri="{BB962C8B-B14F-4D97-AF65-F5344CB8AC3E}">
        <p14:creationId xmlns:p14="http://schemas.microsoft.com/office/powerpoint/2010/main" val="1965464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03" y="162379"/>
            <a:ext cx="10972801" cy="680480"/>
          </a:xfrm>
        </p:spPr>
        <p:txBody>
          <a:bodyPr/>
          <a:lstStyle/>
          <a:p>
            <a:r>
              <a:rPr lang="en-US" dirty="0" smtClean="0"/>
              <a:t>Topic #4 – Warranty and Returns</a:t>
            </a:r>
            <a:endParaRPr lang="en-US" dirty="0"/>
          </a:p>
        </p:txBody>
      </p:sp>
      <p:sp>
        <p:nvSpPr>
          <p:cNvPr id="3" name="Content Placeholder 2"/>
          <p:cNvSpPr>
            <a:spLocks noGrp="1"/>
          </p:cNvSpPr>
          <p:nvPr>
            <p:ph idx="4294967295"/>
          </p:nvPr>
        </p:nvSpPr>
        <p:spPr>
          <a:xfrm>
            <a:off x="333703" y="1116177"/>
            <a:ext cx="10515600" cy="4351338"/>
          </a:xfrm>
          <a:prstGeom prst="rect">
            <a:avLst/>
          </a:prstGeom>
        </p:spPr>
        <p:txBody>
          <a:bodyPr/>
          <a:lstStyle/>
          <a:p>
            <a:r>
              <a:rPr lang="en-US" sz="3200" dirty="0" smtClean="0"/>
              <a:t>Our Return Policy is outlined in our Dealer Agreement.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85900" y="1899481"/>
            <a:ext cx="9220200" cy="4438650"/>
          </a:xfrm>
          <a:prstGeom prst="rect">
            <a:avLst/>
          </a:prstGeom>
        </p:spPr>
      </p:pic>
    </p:spTree>
    <p:extLst>
      <p:ext uri="{BB962C8B-B14F-4D97-AF65-F5344CB8AC3E}">
        <p14:creationId xmlns:p14="http://schemas.microsoft.com/office/powerpoint/2010/main" val="968981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70" y="71750"/>
            <a:ext cx="10515600" cy="1325563"/>
          </a:xfrm>
        </p:spPr>
        <p:txBody>
          <a:bodyPr/>
          <a:lstStyle/>
          <a:p>
            <a:r>
              <a:rPr lang="en-US" dirty="0" smtClean="0"/>
              <a:t>Warranty </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838198" y="3698315"/>
            <a:ext cx="10343693" cy="1461402"/>
          </a:xfrm>
        </p:spPr>
      </p:pic>
      <p:sp>
        <p:nvSpPr>
          <p:cNvPr id="5" name="Content Placeholder 4"/>
          <p:cNvSpPr>
            <a:spLocks noGrp="1"/>
          </p:cNvSpPr>
          <p:nvPr>
            <p:ph sz="half" idx="2"/>
          </p:nvPr>
        </p:nvSpPr>
        <p:spPr>
          <a:xfrm>
            <a:off x="838198" y="1712656"/>
            <a:ext cx="9961181" cy="1442256"/>
          </a:xfrm>
        </p:spPr>
        <p:txBody>
          <a:bodyPr>
            <a:noAutofit/>
          </a:bodyPr>
          <a:lstStyle/>
          <a:p>
            <a:r>
              <a:rPr lang="en-US" sz="2800" dirty="0" smtClean="0"/>
              <a:t>One Year Warranty – excluding normal wear and tear.  </a:t>
            </a:r>
          </a:p>
          <a:p>
            <a:r>
              <a:rPr lang="en-US" sz="2800" dirty="0" smtClean="0"/>
              <a:t>Excludes Third Party Components.</a:t>
            </a:r>
            <a:endParaRPr lang="en-US" sz="2800" dirty="0"/>
          </a:p>
        </p:txBody>
      </p:sp>
    </p:spTree>
    <p:extLst>
      <p:ext uri="{BB962C8B-B14F-4D97-AF65-F5344CB8AC3E}">
        <p14:creationId xmlns:p14="http://schemas.microsoft.com/office/powerpoint/2010/main" val="1305104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06" y="163919"/>
            <a:ext cx="10972801" cy="680480"/>
          </a:xfrm>
        </p:spPr>
        <p:txBody>
          <a:bodyPr/>
          <a:lstStyle/>
          <a:p>
            <a:r>
              <a:rPr lang="en-US" dirty="0" smtClean="0"/>
              <a:t>Initiating the Return Process</a:t>
            </a:r>
            <a:endParaRPr lang="en-US" dirty="0"/>
          </a:p>
        </p:txBody>
      </p:sp>
      <p:sp>
        <p:nvSpPr>
          <p:cNvPr id="3" name="Content Placeholder 2"/>
          <p:cNvSpPr>
            <a:spLocks noGrp="1"/>
          </p:cNvSpPr>
          <p:nvPr>
            <p:ph idx="4294967295"/>
          </p:nvPr>
        </p:nvSpPr>
        <p:spPr>
          <a:xfrm>
            <a:off x="0" y="1319213"/>
            <a:ext cx="10515600" cy="4857750"/>
          </a:xfrm>
          <a:prstGeom prst="rect">
            <a:avLst/>
          </a:prstGeom>
        </p:spPr>
        <p:txBody>
          <a:bodyPr/>
          <a:lstStyle/>
          <a:p>
            <a:r>
              <a:rPr lang="en-US" dirty="0" smtClean="0"/>
              <a:t>Return Authorization Request form is available on the Dealer Portal.</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7514" y="2870159"/>
            <a:ext cx="4090584" cy="3306804"/>
          </a:xfrm>
          <a:prstGeom prst="rect">
            <a:avLst/>
          </a:prstGeom>
        </p:spPr>
      </p:pic>
      <p:sp>
        <p:nvSpPr>
          <p:cNvPr id="5" name="Rectangle 4"/>
          <p:cNvSpPr/>
          <p:nvPr/>
        </p:nvSpPr>
        <p:spPr>
          <a:xfrm>
            <a:off x="3839161" y="5952110"/>
            <a:ext cx="2143593" cy="22485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327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8" y="165245"/>
            <a:ext cx="10972801" cy="680480"/>
          </a:xfrm>
        </p:spPr>
        <p:txBody>
          <a:bodyPr/>
          <a:lstStyle/>
          <a:p>
            <a:r>
              <a:rPr lang="en-US" dirty="0" smtClean="0"/>
              <a:t>Complete the form and return</a:t>
            </a:r>
            <a:endParaRPr lang="en-US"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195512" y="1797916"/>
            <a:ext cx="7800975" cy="4351338"/>
          </a:xfrm>
          <a:prstGeom prst="rect">
            <a:avLst/>
          </a:prstGeom>
        </p:spPr>
      </p:pic>
    </p:spTree>
    <p:extLst>
      <p:ext uri="{BB962C8B-B14F-4D97-AF65-F5344CB8AC3E}">
        <p14:creationId xmlns:p14="http://schemas.microsoft.com/office/powerpoint/2010/main" val="576837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3" y="179100"/>
            <a:ext cx="10972801" cy="680480"/>
          </a:xfrm>
        </p:spPr>
        <p:txBody>
          <a:bodyPr/>
          <a:lstStyle/>
          <a:p>
            <a:r>
              <a:rPr lang="en-US" dirty="0" smtClean="0"/>
              <a:t>Returns</a:t>
            </a:r>
            <a:endParaRPr lang="en-US" dirty="0"/>
          </a:p>
        </p:txBody>
      </p:sp>
      <p:sp>
        <p:nvSpPr>
          <p:cNvPr id="3" name="Content Placeholder 2"/>
          <p:cNvSpPr>
            <a:spLocks noGrp="1"/>
          </p:cNvSpPr>
          <p:nvPr>
            <p:ph idx="4294967295"/>
          </p:nvPr>
        </p:nvSpPr>
        <p:spPr>
          <a:xfrm>
            <a:off x="498763" y="1631661"/>
            <a:ext cx="10515600" cy="4351338"/>
          </a:xfrm>
          <a:prstGeom prst="rect">
            <a:avLst/>
          </a:prstGeom>
        </p:spPr>
        <p:txBody>
          <a:bodyPr/>
          <a:lstStyle/>
          <a:p>
            <a:r>
              <a:rPr lang="en-US" sz="3600" dirty="0" smtClean="0"/>
              <a:t>Once you have sent your Return Request to Support, we will respond back with an RTN document to include in your return shipment back to us.  </a:t>
            </a:r>
          </a:p>
          <a:p>
            <a:r>
              <a:rPr lang="en-US" sz="3600" dirty="0" smtClean="0"/>
              <a:t>The RTN document ensures that your account will be properly credited for returns.</a:t>
            </a:r>
            <a:endParaRPr lang="en-US" sz="3600" dirty="0"/>
          </a:p>
        </p:txBody>
      </p:sp>
    </p:spTree>
    <p:extLst>
      <p:ext uri="{BB962C8B-B14F-4D97-AF65-F5344CB8AC3E}">
        <p14:creationId xmlns:p14="http://schemas.microsoft.com/office/powerpoint/2010/main" val="1167251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9" y="179100"/>
            <a:ext cx="10972801" cy="680480"/>
          </a:xfrm>
        </p:spPr>
        <p:txBody>
          <a:bodyPr>
            <a:normAutofit fontScale="90000"/>
          </a:bodyPr>
          <a:lstStyle/>
          <a:p>
            <a:r>
              <a:rPr lang="en-US" dirty="0" smtClean="0"/>
              <a:t>Dealer Portal </a:t>
            </a:r>
            <a:br>
              <a:rPr lang="en-US" dirty="0" smtClean="0"/>
            </a:br>
            <a:r>
              <a:rPr lang="en-US" sz="2400" dirty="0" smtClean="0"/>
              <a:t>Access from the 360yieldcenter.com webpage via </a:t>
            </a:r>
            <a:r>
              <a:rPr lang="en-US" sz="2400" b="1" i="1" dirty="0" smtClean="0"/>
              <a:t>Dealer Login</a:t>
            </a:r>
            <a:endParaRPr lang="en-US" sz="2400" b="1" i="1"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197100" y="1811772"/>
            <a:ext cx="7797800" cy="4351338"/>
          </a:xfrm>
          <a:prstGeom prst="rect">
            <a:avLst/>
          </a:prstGeom>
        </p:spPr>
      </p:pic>
      <p:sp>
        <p:nvSpPr>
          <p:cNvPr id="5" name="Rectangle 4"/>
          <p:cNvSpPr/>
          <p:nvPr/>
        </p:nvSpPr>
        <p:spPr>
          <a:xfrm>
            <a:off x="9096706" y="2471578"/>
            <a:ext cx="719328" cy="41452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690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536"/>
            <a:ext cx="10972801" cy="680480"/>
          </a:xfrm>
        </p:spPr>
        <p:txBody>
          <a:bodyPr/>
          <a:lstStyle/>
          <a:p>
            <a:r>
              <a:rPr lang="en-US" dirty="0" smtClean="0"/>
              <a:t>Warranty Returns</a:t>
            </a:r>
            <a:endParaRPr lang="en-US" dirty="0"/>
          </a:p>
        </p:txBody>
      </p:sp>
      <p:sp>
        <p:nvSpPr>
          <p:cNvPr id="3" name="Content Placeholder 2"/>
          <p:cNvSpPr>
            <a:spLocks noGrp="1"/>
          </p:cNvSpPr>
          <p:nvPr>
            <p:ph idx="4294967295"/>
          </p:nvPr>
        </p:nvSpPr>
        <p:spPr>
          <a:xfrm>
            <a:off x="381000" y="1659371"/>
            <a:ext cx="10515600" cy="4351338"/>
          </a:xfrm>
          <a:prstGeom prst="rect">
            <a:avLst/>
          </a:prstGeom>
        </p:spPr>
        <p:txBody>
          <a:bodyPr/>
          <a:lstStyle/>
          <a:p>
            <a:r>
              <a:rPr lang="en-US" sz="3600" dirty="0" smtClean="0"/>
              <a:t>For returns of warrantied items, we generally want the warrantied item returned for inspection.  </a:t>
            </a:r>
          </a:p>
          <a:p>
            <a:r>
              <a:rPr lang="en-US" sz="3600" dirty="0" smtClean="0"/>
              <a:t>We will send you replacement parts when we are notified of the issue.  Your account will be billed for these items until we receive the warrantied items back from you.  At that time your account will be credited.  </a:t>
            </a:r>
          </a:p>
        </p:txBody>
      </p:sp>
    </p:spTree>
    <p:extLst>
      <p:ext uri="{BB962C8B-B14F-4D97-AF65-F5344CB8AC3E}">
        <p14:creationId xmlns:p14="http://schemas.microsoft.com/office/powerpoint/2010/main" val="7308283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38" y="162379"/>
            <a:ext cx="10972801" cy="680480"/>
          </a:xfrm>
        </p:spPr>
        <p:txBody>
          <a:bodyPr/>
          <a:lstStyle/>
          <a:p>
            <a:r>
              <a:rPr lang="en-US" dirty="0" smtClean="0"/>
              <a:t>Topic #5 Programs</a:t>
            </a:r>
            <a:endParaRPr lang="en-US" dirty="0"/>
          </a:p>
        </p:txBody>
      </p:sp>
      <p:sp>
        <p:nvSpPr>
          <p:cNvPr id="3" name="Content Placeholder 2"/>
          <p:cNvSpPr>
            <a:spLocks noGrp="1"/>
          </p:cNvSpPr>
          <p:nvPr>
            <p:ph idx="4294967295"/>
          </p:nvPr>
        </p:nvSpPr>
        <p:spPr>
          <a:xfrm>
            <a:off x="317938" y="1655525"/>
            <a:ext cx="5234152" cy="4351338"/>
          </a:xfrm>
          <a:prstGeom prst="rect">
            <a:avLst/>
          </a:prstGeom>
        </p:spPr>
        <p:txBody>
          <a:bodyPr/>
          <a:lstStyle/>
          <a:p>
            <a:r>
              <a:rPr lang="en-US" sz="3600" dirty="0" smtClean="0"/>
              <a:t>Program Details and an Overview are available on the Portal.  Refer to these documents for details.</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0479" y="1655525"/>
            <a:ext cx="3305577" cy="5003855"/>
          </a:xfrm>
          <a:prstGeom prst="rect">
            <a:avLst/>
          </a:prstGeom>
        </p:spPr>
      </p:pic>
      <p:sp>
        <p:nvSpPr>
          <p:cNvPr id="5" name="Rectangle 4"/>
          <p:cNvSpPr/>
          <p:nvPr/>
        </p:nvSpPr>
        <p:spPr>
          <a:xfrm>
            <a:off x="6799074" y="6277907"/>
            <a:ext cx="2113613" cy="3972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5130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4" y="162379"/>
            <a:ext cx="10972801" cy="680480"/>
          </a:xfrm>
        </p:spPr>
        <p:txBody>
          <a:bodyPr/>
          <a:lstStyle/>
          <a:p>
            <a:r>
              <a:rPr lang="en-US" sz="2800" dirty="0" smtClean="0"/>
              <a:t>Cash Discount and Volume Incentive Program</a:t>
            </a:r>
            <a:endParaRPr lang="en-US" sz="2800"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464375" y="2788981"/>
            <a:ext cx="11369675" cy="22606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2809"/>
          <a:stretch/>
        </p:blipFill>
        <p:spPr>
          <a:xfrm>
            <a:off x="411227" y="2564939"/>
            <a:ext cx="11475973" cy="448084"/>
          </a:xfrm>
          <a:prstGeom prst="rect">
            <a:avLst/>
          </a:prstGeom>
        </p:spPr>
      </p:pic>
    </p:spTree>
    <p:extLst>
      <p:ext uri="{BB962C8B-B14F-4D97-AF65-F5344CB8AC3E}">
        <p14:creationId xmlns:p14="http://schemas.microsoft.com/office/powerpoint/2010/main" val="144949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46561"/>
            <a:ext cx="10972801" cy="680480"/>
          </a:xfrm>
        </p:spPr>
        <p:txBody>
          <a:bodyPr/>
          <a:lstStyle/>
          <a:p>
            <a:r>
              <a:rPr lang="en-US" dirty="0" smtClean="0"/>
              <a:t>Early Order</a:t>
            </a:r>
            <a:endParaRPr lang="en-US" dirty="0"/>
          </a:p>
        </p:txBody>
      </p:sp>
      <p:pic>
        <p:nvPicPr>
          <p:cNvPr id="4" name="Content Placeholder 3"/>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r="-308"/>
          <a:stretch/>
        </p:blipFill>
        <p:spPr>
          <a:xfrm>
            <a:off x="706712" y="2186810"/>
            <a:ext cx="10680167" cy="211274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712" y="1637683"/>
            <a:ext cx="10647088" cy="549127"/>
          </a:xfrm>
          <a:prstGeom prst="rect">
            <a:avLst/>
          </a:prstGeom>
        </p:spPr>
      </p:pic>
    </p:spTree>
    <p:extLst>
      <p:ext uri="{BB962C8B-B14F-4D97-AF65-F5344CB8AC3E}">
        <p14:creationId xmlns:p14="http://schemas.microsoft.com/office/powerpoint/2010/main" val="125532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353172382"/>
              </p:ext>
            </p:extLst>
          </p:nvPr>
        </p:nvGraphicFramePr>
        <p:xfrm>
          <a:off x="1578477" y="1036320"/>
          <a:ext cx="8809066" cy="5821680"/>
        </p:xfrm>
        <a:graphic>
          <a:graphicData uri="http://schemas.openxmlformats.org/drawingml/2006/table">
            <a:tbl>
              <a:tblPr firstRow="1" bandRow="1">
                <a:tableStyleId>{5C22544A-7EE6-4342-B048-85BDC9FD1C3A}</a:tableStyleId>
              </a:tblPr>
              <a:tblGrid>
                <a:gridCol w="2841569"/>
                <a:gridCol w="5967497"/>
              </a:tblGrid>
              <a:tr h="427823">
                <a:tc>
                  <a:txBody>
                    <a:bodyPr/>
                    <a:lstStyle/>
                    <a:p>
                      <a:pPr algn="ctr"/>
                      <a:r>
                        <a:rPr lang="en-US" dirty="0" smtClean="0">
                          <a:solidFill>
                            <a:srgbClr val="FF0000"/>
                          </a:solidFill>
                        </a:rPr>
                        <a:t>Month</a:t>
                      </a:r>
                      <a:endParaRPr lang="en-US" dirty="0">
                        <a:solidFill>
                          <a:srgbClr val="FF0000"/>
                        </a:solidFill>
                      </a:endParaRPr>
                    </a:p>
                  </a:txBody>
                  <a:tcPr/>
                </a:tc>
                <a:tc>
                  <a:txBody>
                    <a:bodyPr/>
                    <a:lstStyle/>
                    <a:p>
                      <a:pPr algn="ctr"/>
                      <a:r>
                        <a:rPr lang="en-US" dirty="0" smtClean="0">
                          <a:solidFill>
                            <a:srgbClr val="FF0000"/>
                          </a:solidFill>
                        </a:rPr>
                        <a:t>Activity</a:t>
                      </a:r>
                      <a:endParaRPr lang="en-US" dirty="0">
                        <a:solidFill>
                          <a:srgbClr val="FF0000"/>
                        </a:solidFill>
                      </a:endParaRPr>
                    </a:p>
                  </a:txBody>
                  <a:tcPr/>
                </a:tc>
              </a:tr>
              <a:tr h="370780">
                <a:tc>
                  <a:txBody>
                    <a:bodyPr/>
                    <a:lstStyle/>
                    <a:p>
                      <a:r>
                        <a:rPr lang="en-US" sz="2000" dirty="0" smtClean="0">
                          <a:solidFill>
                            <a:schemeClr val="tx1"/>
                          </a:solidFill>
                        </a:rPr>
                        <a:t>January</a:t>
                      </a:r>
                    </a:p>
                  </a:txBody>
                  <a:tcPr/>
                </a:tc>
                <a:tc>
                  <a:txBody>
                    <a:bodyPr/>
                    <a:lstStyle/>
                    <a:p>
                      <a:r>
                        <a:rPr lang="en-US" sz="2000" dirty="0" smtClean="0">
                          <a:solidFill>
                            <a:schemeClr val="tx1"/>
                          </a:solidFill>
                        </a:rPr>
                        <a:t>Host a customer</a:t>
                      </a:r>
                      <a:r>
                        <a:rPr lang="en-US" sz="2000" baseline="0" dirty="0" smtClean="0">
                          <a:solidFill>
                            <a:schemeClr val="tx1"/>
                          </a:solidFill>
                        </a:rPr>
                        <a:t> meeting</a:t>
                      </a:r>
                      <a:endParaRPr lang="en-US" sz="2000" dirty="0">
                        <a:solidFill>
                          <a:schemeClr val="tx1"/>
                        </a:solidFill>
                      </a:endParaRPr>
                    </a:p>
                  </a:txBody>
                  <a:tcPr/>
                </a:tc>
              </a:tr>
              <a:tr h="370780">
                <a:tc>
                  <a:txBody>
                    <a:bodyPr/>
                    <a:lstStyle/>
                    <a:p>
                      <a:r>
                        <a:rPr lang="en-US" sz="2000" dirty="0" smtClean="0">
                          <a:solidFill>
                            <a:schemeClr val="tx1"/>
                          </a:solidFill>
                        </a:rPr>
                        <a:t>February</a:t>
                      </a:r>
                      <a:endParaRPr lang="en-US" sz="2000" dirty="0">
                        <a:solidFill>
                          <a:schemeClr val="tx1"/>
                        </a:solidFill>
                      </a:endParaRPr>
                    </a:p>
                  </a:txBody>
                  <a:tcPr/>
                </a:tc>
                <a:tc>
                  <a:txBody>
                    <a:bodyPr/>
                    <a:lstStyle/>
                    <a:p>
                      <a:r>
                        <a:rPr lang="en-US" sz="2000" dirty="0" smtClean="0">
                          <a:solidFill>
                            <a:srgbClr val="FF0000"/>
                          </a:solidFill>
                        </a:rPr>
                        <a:t>Dealer Training, Regional</a:t>
                      </a:r>
                      <a:r>
                        <a:rPr lang="en-US" sz="2000" baseline="0" dirty="0" smtClean="0">
                          <a:solidFill>
                            <a:srgbClr val="FF0000"/>
                          </a:solidFill>
                        </a:rPr>
                        <a:t> Agronomy meetings</a:t>
                      </a:r>
                      <a:endParaRPr lang="en-US" sz="2000" dirty="0">
                        <a:solidFill>
                          <a:srgbClr val="FF0000"/>
                        </a:solidFill>
                      </a:endParaRPr>
                    </a:p>
                  </a:txBody>
                  <a:tcPr/>
                </a:tc>
              </a:tr>
              <a:tr h="370780">
                <a:tc>
                  <a:txBody>
                    <a:bodyPr/>
                    <a:lstStyle/>
                    <a:p>
                      <a:r>
                        <a:rPr lang="en-US" sz="2000" dirty="0" smtClean="0">
                          <a:solidFill>
                            <a:schemeClr val="tx1"/>
                          </a:solidFill>
                        </a:rPr>
                        <a:t>March</a:t>
                      </a:r>
                      <a:endParaRPr lang="en-US" sz="2000" dirty="0">
                        <a:solidFill>
                          <a:schemeClr val="tx1"/>
                        </a:solidFill>
                      </a:endParaRPr>
                    </a:p>
                  </a:txBody>
                  <a:tcPr/>
                </a:tc>
                <a:tc>
                  <a:txBody>
                    <a:bodyPr/>
                    <a:lstStyle/>
                    <a:p>
                      <a:endParaRPr lang="en-US" sz="2000" dirty="0">
                        <a:solidFill>
                          <a:schemeClr val="tx1"/>
                        </a:solidFill>
                      </a:endParaRPr>
                    </a:p>
                  </a:txBody>
                  <a:tcPr/>
                </a:tc>
              </a:tr>
              <a:tr h="370780">
                <a:tc>
                  <a:txBody>
                    <a:bodyPr/>
                    <a:lstStyle/>
                    <a:p>
                      <a:r>
                        <a:rPr lang="en-US" sz="2000" dirty="0" smtClean="0">
                          <a:solidFill>
                            <a:schemeClr val="tx1"/>
                          </a:solidFill>
                        </a:rPr>
                        <a:t>April</a:t>
                      </a:r>
                      <a:endParaRPr lang="en-US" sz="2000" dirty="0">
                        <a:solidFill>
                          <a:schemeClr val="tx1"/>
                        </a:solidFill>
                      </a:endParaRPr>
                    </a:p>
                  </a:txBody>
                  <a:tcPr/>
                </a:tc>
                <a:tc>
                  <a:txBody>
                    <a:bodyPr/>
                    <a:lstStyle/>
                    <a:p>
                      <a:r>
                        <a:rPr lang="en-US" sz="2000" dirty="0" smtClean="0">
                          <a:solidFill>
                            <a:schemeClr val="tx1"/>
                          </a:solidFill>
                        </a:rPr>
                        <a:t>360 SOILSCAN,</a:t>
                      </a:r>
                      <a:r>
                        <a:rPr lang="en-US" sz="2000" baseline="0" dirty="0" smtClean="0">
                          <a:solidFill>
                            <a:schemeClr val="tx1"/>
                          </a:solidFill>
                        </a:rPr>
                        <a:t> 360 </a:t>
                      </a:r>
                      <a:r>
                        <a:rPr lang="en-US" sz="2000" dirty="0" smtClean="0">
                          <a:solidFill>
                            <a:schemeClr val="tx1"/>
                          </a:solidFill>
                        </a:rPr>
                        <a:t>Y-DROP Sidedress</a:t>
                      </a:r>
                      <a:endParaRPr lang="en-US" sz="2000" dirty="0">
                        <a:solidFill>
                          <a:schemeClr val="tx1"/>
                        </a:solidFill>
                      </a:endParaRPr>
                    </a:p>
                  </a:txBody>
                  <a:tcPr/>
                </a:tc>
              </a:tr>
              <a:tr h="370780">
                <a:tc>
                  <a:txBody>
                    <a:bodyPr/>
                    <a:lstStyle/>
                    <a:p>
                      <a:r>
                        <a:rPr lang="en-US" sz="2000" dirty="0" smtClean="0">
                          <a:solidFill>
                            <a:schemeClr val="tx1"/>
                          </a:solidFill>
                        </a:rPr>
                        <a:t>May</a:t>
                      </a:r>
                      <a:endParaRPr lang="en-US" sz="2000" dirty="0">
                        <a:solidFill>
                          <a:schemeClr val="tx1"/>
                        </a:solidFill>
                      </a:endParaRPr>
                    </a:p>
                  </a:txBody>
                  <a:tcPr/>
                </a:tc>
                <a:tc>
                  <a:txBody>
                    <a:bodyPr/>
                    <a:lstStyle/>
                    <a:p>
                      <a:r>
                        <a:rPr lang="en-US" sz="2000" dirty="0" smtClean="0">
                          <a:solidFill>
                            <a:schemeClr val="tx1"/>
                          </a:solidFill>
                        </a:rPr>
                        <a:t>360 SOILSCAN,</a:t>
                      </a:r>
                      <a:r>
                        <a:rPr lang="en-US" sz="2000" baseline="0" dirty="0" smtClean="0">
                          <a:solidFill>
                            <a:schemeClr val="tx1"/>
                          </a:solidFill>
                        </a:rPr>
                        <a:t> 360 </a:t>
                      </a:r>
                      <a:r>
                        <a:rPr lang="en-US" sz="2000" dirty="0" smtClean="0">
                          <a:solidFill>
                            <a:schemeClr val="tx1"/>
                          </a:solidFill>
                        </a:rPr>
                        <a:t>Y-DROP</a:t>
                      </a:r>
                      <a:r>
                        <a:rPr lang="en-US" sz="2000" baseline="0" dirty="0" smtClean="0">
                          <a:solidFill>
                            <a:schemeClr val="tx1"/>
                          </a:solidFill>
                        </a:rPr>
                        <a:t> Sidedress, 360 Y-DROP</a:t>
                      </a:r>
                      <a:endParaRPr lang="en-US" sz="2000" dirty="0">
                        <a:solidFill>
                          <a:schemeClr val="tx1"/>
                        </a:solidFill>
                      </a:endParaRPr>
                    </a:p>
                  </a:txBody>
                  <a:tcPr/>
                </a:tc>
              </a:tr>
              <a:tr h="655995">
                <a:tc>
                  <a:txBody>
                    <a:bodyPr/>
                    <a:lstStyle/>
                    <a:p>
                      <a:r>
                        <a:rPr lang="en-US" sz="2000" dirty="0" smtClean="0">
                          <a:solidFill>
                            <a:schemeClr val="tx1"/>
                          </a:solidFill>
                        </a:rPr>
                        <a:t>June</a:t>
                      </a:r>
                      <a:endParaRPr lang="en-US" sz="2000" dirty="0">
                        <a:solidFill>
                          <a:schemeClr val="tx1"/>
                        </a:solidFill>
                      </a:endParaRPr>
                    </a:p>
                  </a:txBody>
                  <a:tcPr/>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360 SOILSCAN,</a:t>
                      </a:r>
                      <a:r>
                        <a:rPr lang="en-US" sz="2000" baseline="0" dirty="0" smtClean="0">
                          <a:solidFill>
                            <a:schemeClr val="tx1"/>
                          </a:solidFill>
                        </a:rPr>
                        <a:t> 360 </a:t>
                      </a:r>
                      <a:r>
                        <a:rPr lang="en-US" sz="2000" dirty="0" smtClean="0">
                          <a:solidFill>
                            <a:schemeClr val="tx1"/>
                          </a:solidFill>
                        </a:rPr>
                        <a:t>Y-DROP</a:t>
                      </a:r>
                      <a:r>
                        <a:rPr lang="en-US" sz="2000" baseline="0" dirty="0" smtClean="0">
                          <a:solidFill>
                            <a:schemeClr val="tx1"/>
                          </a:solidFill>
                        </a:rPr>
                        <a:t> </a:t>
                      </a:r>
                      <a:r>
                        <a:rPr lang="en-US" sz="2000" baseline="0" dirty="0" err="1" smtClean="0">
                          <a:solidFill>
                            <a:schemeClr val="tx1"/>
                          </a:solidFill>
                        </a:rPr>
                        <a:t>Sidedress</a:t>
                      </a:r>
                      <a:r>
                        <a:rPr lang="en-US" sz="2000" baseline="0" dirty="0" smtClean="0">
                          <a:solidFill>
                            <a:schemeClr val="tx1"/>
                          </a:solidFill>
                        </a:rPr>
                        <a:t>, 360 Y-DROP, 360 UNDERCOVER</a:t>
                      </a:r>
                      <a:endParaRPr lang="en-US" sz="2000" dirty="0" smtClean="0">
                        <a:solidFill>
                          <a:schemeClr val="tx1"/>
                        </a:solidFill>
                      </a:endParaRPr>
                    </a:p>
                  </a:txBody>
                  <a:tcPr/>
                </a:tc>
              </a:tr>
              <a:tr h="655995">
                <a:tc>
                  <a:txBody>
                    <a:bodyPr/>
                    <a:lstStyle/>
                    <a:p>
                      <a:r>
                        <a:rPr lang="en-US" sz="2000" dirty="0" smtClean="0">
                          <a:solidFill>
                            <a:schemeClr val="tx1"/>
                          </a:solidFill>
                        </a:rPr>
                        <a:t>July</a:t>
                      </a:r>
                      <a:endParaRPr lang="en-US" sz="2000" dirty="0">
                        <a:solidFill>
                          <a:schemeClr val="tx1"/>
                        </a:solidFill>
                      </a:endParaRPr>
                    </a:p>
                  </a:txBody>
                  <a:tcPr/>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360 SOILSCAN, 360</a:t>
                      </a:r>
                      <a:r>
                        <a:rPr lang="en-US" sz="2000" baseline="0" dirty="0" smtClean="0">
                          <a:solidFill>
                            <a:schemeClr val="tx1"/>
                          </a:solidFill>
                        </a:rPr>
                        <a:t> </a:t>
                      </a:r>
                      <a:r>
                        <a:rPr lang="en-US" sz="2000" dirty="0" smtClean="0">
                          <a:solidFill>
                            <a:schemeClr val="tx1"/>
                          </a:solidFill>
                        </a:rPr>
                        <a:t>Y-DROP</a:t>
                      </a:r>
                      <a:r>
                        <a:rPr lang="en-US" sz="2000" baseline="0" dirty="0" smtClean="0">
                          <a:solidFill>
                            <a:schemeClr val="tx1"/>
                          </a:solidFill>
                        </a:rPr>
                        <a:t> Sidedress, 360 Y-DROP, 360 UNDERCOVER</a:t>
                      </a:r>
                      <a:endParaRPr lang="en-US" sz="2000" dirty="0" smtClean="0">
                        <a:solidFill>
                          <a:schemeClr val="tx1"/>
                        </a:solidFill>
                      </a:endParaRPr>
                    </a:p>
                  </a:txBody>
                  <a:tcPr/>
                </a:tc>
              </a:tr>
              <a:tr h="370780">
                <a:tc>
                  <a:txBody>
                    <a:bodyPr/>
                    <a:lstStyle/>
                    <a:p>
                      <a:r>
                        <a:rPr lang="en-US" sz="2000" dirty="0" smtClean="0">
                          <a:solidFill>
                            <a:schemeClr val="tx1"/>
                          </a:solidFill>
                        </a:rPr>
                        <a:t>August</a:t>
                      </a:r>
                      <a:endParaRPr lang="en-US" sz="2000" dirty="0">
                        <a:solidFill>
                          <a:schemeClr val="tx1"/>
                        </a:solidFill>
                      </a:endParaRPr>
                    </a:p>
                  </a:txBody>
                  <a:tcPr/>
                </a:tc>
                <a:tc>
                  <a:txBody>
                    <a:bodyPr/>
                    <a:lstStyle/>
                    <a:p>
                      <a:r>
                        <a:rPr lang="en-US" sz="2000" dirty="0" smtClean="0">
                          <a:solidFill>
                            <a:srgbClr val="FF0000"/>
                          </a:solidFill>
                        </a:rPr>
                        <a:t>Proving</a:t>
                      </a:r>
                      <a:r>
                        <a:rPr lang="en-US" sz="2000" baseline="0" dirty="0" smtClean="0">
                          <a:solidFill>
                            <a:srgbClr val="FF0000"/>
                          </a:solidFill>
                        </a:rPr>
                        <a:t> Grounds </a:t>
                      </a:r>
                      <a:r>
                        <a:rPr lang="en-US" sz="2000" baseline="0" dirty="0" smtClean="0">
                          <a:solidFill>
                            <a:schemeClr val="tx1"/>
                          </a:solidFill>
                        </a:rPr>
                        <a:t>– bring a group of customers! </a:t>
                      </a:r>
                      <a:r>
                        <a:rPr lang="en-US" sz="2000" baseline="0" dirty="0" smtClean="0">
                          <a:solidFill>
                            <a:srgbClr val="FF0000"/>
                          </a:solidFill>
                        </a:rPr>
                        <a:t>FPS</a:t>
                      </a:r>
                      <a:endParaRPr lang="en-US" sz="2000" dirty="0">
                        <a:solidFill>
                          <a:srgbClr val="FF0000"/>
                        </a:solidFill>
                      </a:endParaRPr>
                    </a:p>
                  </a:txBody>
                  <a:tcPr/>
                </a:tc>
              </a:tr>
              <a:tr h="370780">
                <a:tc>
                  <a:txBody>
                    <a:bodyPr/>
                    <a:lstStyle/>
                    <a:p>
                      <a:r>
                        <a:rPr lang="en-US" sz="2000" dirty="0" smtClean="0">
                          <a:solidFill>
                            <a:schemeClr val="tx1"/>
                          </a:solidFill>
                        </a:rPr>
                        <a:t>September</a:t>
                      </a:r>
                      <a:endParaRPr lang="en-US" sz="2000" dirty="0">
                        <a:solidFill>
                          <a:schemeClr val="tx1"/>
                        </a:solidFill>
                      </a:endParaRPr>
                    </a:p>
                  </a:txBody>
                  <a:tcPr/>
                </a:tc>
                <a:tc>
                  <a:txBody>
                    <a:bodyPr/>
                    <a:lstStyle/>
                    <a:p>
                      <a:r>
                        <a:rPr lang="en-US" sz="2000" dirty="0" smtClean="0">
                          <a:solidFill>
                            <a:schemeClr val="tx1"/>
                          </a:solidFill>
                        </a:rPr>
                        <a:t>360 CHAINROLL,</a:t>
                      </a:r>
                      <a:r>
                        <a:rPr lang="en-US" sz="2000" baseline="0" dirty="0" smtClean="0">
                          <a:solidFill>
                            <a:schemeClr val="tx1"/>
                          </a:solidFill>
                        </a:rPr>
                        <a:t> 360 BULLET</a:t>
                      </a:r>
                      <a:endParaRPr lang="en-US" sz="2000" dirty="0">
                        <a:solidFill>
                          <a:schemeClr val="tx1"/>
                        </a:solidFill>
                      </a:endParaRPr>
                    </a:p>
                  </a:txBody>
                  <a:tcPr/>
                </a:tc>
              </a:tr>
              <a:tr h="370780">
                <a:tc>
                  <a:txBody>
                    <a:bodyPr/>
                    <a:lstStyle/>
                    <a:p>
                      <a:r>
                        <a:rPr lang="en-US" sz="2000" dirty="0" smtClean="0">
                          <a:solidFill>
                            <a:schemeClr val="tx1"/>
                          </a:solidFill>
                        </a:rPr>
                        <a:t>October</a:t>
                      </a:r>
                      <a:r>
                        <a:rPr lang="en-US" sz="2000" baseline="0" dirty="0" smtClean="0">
                          <a:solidFill>
                            <a:schemeClr val="tx1"/>
                          </a:solidFill>
                        </a:rPr>
                        <a:t> </a:t>
                      </a:r>
                      <a:endParaRPr lang="en-US" sz="2000" dirty="0">
                        <a:solidFill>
                          <a:schemeClr val="tx1"/>
                        </a:solidFill>
                      </a:endParaRPr>
                    </a:p>
                  </a:txBody>
                  <a:tcPr/>
                </a:tc>
                <a:tc>
                  <a:txBody>
                    <a:bodyPr/>
                    <a:lstStyle/>
                    <a:p>
                      <a:r>
                        <a:rPr lang="en-US" sz="2000" dirty="0" smtClean="0">
                          <a:solidFill>
                            <a:schemeClr val="tx1"/>
                          </a:solidFill>
                        </a:rPr>
                        <a:t>360 CHAINROLL, 360 EQUIFLOW, 360 BULLET, </a:t>
                      </a:r>
                      <a:endParaRPr lang="en-US" sz="2000" dirty="0">
                        <a:solidFill>
                          <a:schemeClr val="tx1"/>
                        </a:solidFill>
                      </a:endParaRPr>
                    </a:p>
                  </a:txBody>
                  <a:tcPr/>
                </a:tc>
              </a:tr>
              <a:tr h="370780">
                <a:tc>
                  <a:txBody>
                    <a:bodyPr/>
                    <a:lstStyle/>
                    <a:p>
                      <a:r>
                        <a:rPr lang="en-US" sz="2000" dirty="0" smtClean="0">
                          <a:solidFill>
                            <a:schemeClr val="tx1"/>
                          </a:solidFill>
                        </a:rPr>
                        <a:t>November</a:t>
                      </a:r>
                      <a:endParaRPr lang="en-US" sz="2000" dirty="0">
                        <a:solidFill>
                          <a:schemeClr val="tx1"/>
                        </a:solidFill>
                      </a:endParaRPr>
                    </a:p>
                  </a:txBody>
                  <a:tcPr/>
                </a:tc>
                <a:tc>
                  <a:txBody>
                    <a:bodyPr/>
                    <a:lstStyle/>
                    <a:p>
                      <a:r>
                        <a:rPr lang="en-US" sz="2000" dirty="0" smtClean="0">
                          <a:solidFill>
                            <a:schemeClr val="tx1"/>
                          </a:solidFill>
                        </a:rPr>
                        <a:t>360</a:t>
                      </a:r>
                      <a:r>
                        <a:rPr lang="en-US" sz="2000" baseline="0" dirty="0" smtClean="0">
                          <a:solidFill>
                            <a:schemeClr val="tx1"/>
                          </a:solidFill>
                        </a:rPr>
                        <a:t> CHAINROLL, 360 EQUIFLOW, 360 BULLET</a:t>
                      </a:r>
                      <a:endParaRPr lang="en-US" sz="2000" dirty="0">
                        <a:solidFill>
                          <a:schemeClr val="tx1"/>
                        </a:solidFill>
                      </a:endParaRPr>
                    </a:p>
                  </a:txBody>
                  <a:tcPr/>
                </a:tc>
              </a:tr>
              <a:tr h="370780">
                <a:tc>
                  <a:txBody>
                    <a:bodyPr/>
                    <a:lstStyle/>
                    <a:p>
                      <a:r>
                        <a:rPr lang="en-US" sz="2000" dirty="0" smtClean="0">
                          <a:solidFill>
                            <a:schemeClr val="tx1"/>
                          </a:solidFill>
                        </a:rPr>
                        <a:t>December</a:t>
                      </a:r>
                      <a:endParaRPr lang="en-US" sz="2000" dirty="0">
                        <a:solidFill>
                          <a:schemeClr val="tx1"/>
                        </a:solidFill>
                      </a:endParaRPr>
                    </a:p>
                  </a:txBody>
                  <a:tcPr/>
                </a:tc>
                <a:tc>
                  <a:txBody>
                    <a:bodyPr/>
                    <a:lstStyle/>
                    <a:p>
                      <a:r>
                        <a:rPr lang="en-US" sz="2000" dirty="0" smtClean="0">
                          <a:solidFill>
                            <a:schemeClr val="tx1"/>
                          </a:solidFill>
                        </a:rPr>
                        <a:t>Host a customer</a:t>
                      </a:r>
                      <a:r>
                        <a:rPr lang="en-US" sz="2000" baseline="0" dirty="0" smtClean="0">
                          <a:solidFill>
                            <a:schemeClr val="tx1"/>
                          </a:solidFill>
                        </a:rPr>
                        <a:t> meeting</a:t>
                      </a:r>
                      <a:endParaRPr lang="en-US" sz="2000" dirty="0">
                        <a:solidFill>
                          <a:schemeClr val="tx1"/>
                        </a:solidFill>
                      </a:endParaRPr>
                    </a:p>
                  </a:txBody>
                  <a:tcPr/>
                </a:tc>
              </a:tr>
            </a:tbl>
          </a:graphicData>
        </a:graphic>
      </p:graphicFrame>
      <p:sp>
        <p:nvSpPr>
          <p:cNvPr id="3" name="Title 2"/>
          <p:cNvSpPr>
            <a:spLocks noGrp="1"/>
          </p:cNvSpPr>
          <p:nvPr>
            <p:ph type="title"/>
          </p:nvPr>
        </p:nvSpPr>
        <p:spPr/>
        <p:txBody>
          <a:bodyPr/>
          <a:lstStyle/>
          <a:p>
            <a:r>
              <a:rPr lang="en-US" dirty="0" smtClean="0"/>
              <a:t>360 Yield center yearly calendar</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54</a:t>
            </a:fld>
            <a:endParaRPr lang="en-US" altLang="en-US"/>
          </a:p>
        </p:txBody>
      </p:sp>
    </p:spTree>
    <p:extLst>
      <p:ext uri="{BB962C8B-B14F-4D97-AF65-F5344CB8AC3E}">
        <p14:creationId xmlns:p14="http://schemas.microsoft.com/office/powerpoint/2010/main" val="1649208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55</a:t>
            </a:fld>
            <a:endParaRPr lang="en-US" altLang="en-US"/>
          </a:p>
        </p:txBody>
      </p:sp>
      <p:sp>
        <p:nvSpPr>
          <p:cNvPr id="2" name="Content Placeholder 1"/>
          <p:cNvSpPr>
            <a:spLocks noGrp="1"/>
          </p:cNvSpPr>
          <p:nvPr>
            <p:ph sz="half" idx="1"/>
          </p:nvPr>
        </p:nvSpPr>
        <p:spPr/>
        <p:txBody>
          <a:bodyPr/>
          <a:lstStyle/>
          <a:p>
            <a:pPr marL="76199" indent="0">
              <a:buNone/>
            </a:pPr>
            <a:r>
              <a:rPr lang="en-US" dirty="0" smtClean="0"/>
              <a:t>Support Team</a:t>
            </a:r>
          </a:p>
          <a:p>
            <a:pPr marL="76199" indent="0">
              <a:buNone/>
            </a:pPr>
            <a:r>
              <a:rPr lang="en-US" dirty="0" smtClean="0"/>
              <a:t>888-512-4890</a:t>
            </a:r>
            <a:endParaRPr lang="en-US" dirty="0"/>
          </a:p>
          <a:p>
            <a:pPr marL="76199" indent="0">
              <a:buNone/>
            </a:pPr>
            <a:r>
              <a:rPr lang="en-US" dirty="0">
                <a:solidFill>
                  <a:srgbClr val="FF0000"/>
                </a:solidFill>
                <a:hlinkClick r:id="rId2"/>
              </a:rPr>
              <a:t>support@360yieldcenter.com</a:t>
            </a:r>
            <a:endParaRPr lang="en-US" dirty="0">
              <a:solidFill>
                <a:srgbClr val="FF0000"/>
              </a:solidFill>
            </a:endParaRPr>
          </a:p>
          <a:p>
            <a:pPr marL="76199" indent="0">
              <a:buNone/>
            </a:pPr>
            <a:endParaRPr lang="en-US" dirty="0"/>
          </a:p>
          <a:p>
            <a:pPr marL="76199" indent="0">
              <a:buNone/>
            </a:pPr>
            <a:r>
              <a:rPr lang="en-US" dirty="0" smtClean="0"/>
              <a:t>Accounting Team</a:t>
            </a:r>
          </a:p>
          <a:p>
            <a:pPr marL="76199" indent="0">
              <a:buNone/>
            </a:pPr>
            <a:r>
              <a:rPr lang="en-US" dirty="0" smtClean="0"/>
              <a:t>309-938-4884</a:t>
            </a:r>
            <a:endParaRPr lang="en-US" dirty="0"/>
          </a:p>
          <a:p>
            <a:pPr marL="76199" indent="0">
              <a:buNone/>
            </a:pPr>
            <a:r>
              <a:rPr lang="en-US" dirty="0">
                <a:hlinkClick r:id="rId3"/>
              </a:rPr>
              <a:t>accounting@360yieldcenter.com</a:t>
            </a:r>
            <a:r>
              <a:rPr lang="en-US" dirty="0"/>
              <a:t>	</a:t>
            </a:r>
          </a:p>
          <a:p>
            <a:pPr marL="76199" indent="0">
              <a:buNone/>
            </a:pPr>
            <a:endParaRPr lang="en-US" dirty="0" smtClean="0"/>
          </a:p>
          <a:p>
            <a:pPr marL="76199" indent="0">
              <a:buNone/>
            </a:pPr>
            <a:r>
              <a:rPr lang="en-US" dirty="0" smtClean="0"/>
              <a:t>Marketing Team</a:t>
            </a:r>
            <a:endParaRPr lang="en-US" dirty="0"/>
          </a:p>
          <a:p>
            <a:pPr marL="76199" indent="0">
              <a:buNone/>
            </a:pPr>
            <a:r>
              <a:rPr lang="en-US" dirty="0"/>
              <a:t>Kelsey </a:t>
            </a:r>
            <a:r>
              <a:rPr lang="en-US" dirty="0" err="1" smtClean="0"/>
              <a:t>Seggerman</a:t>
            </a:r>
            <a:endParaRPr lang="en-US" dirty="0"/>
          </a:p>
          <a:p>
            <a:pPr marL="76199" indent="0">
              <a:buNone/>
            </a:pPr>
            <a:r>
              <a:rPr lang="en-US" dirty="0">
                <a:hlinkClick r:id="rId3"/>
              </a:rPr>
              <a:t>kseggerman@360yieldcenter.com</a:t>
            </a:r>
            <a:endParaRPr lang="en-US" dirty="0"/>
          </a:p>
          <a:p>
            <a:endParaRPr lang="en-US" dirty="0"/>
          </a:p>
        </p:txBody>
      </p:sp>
    </p:spTree>
    <p:extLst>
      <p:ext uri="{BB962C8B-B14F-4D97-AF65-F5344CB8AC3E}">
        <p14:creationId xmlns:p14="http://schemas.microsoft.com/office/powerpoint/2010/main" val="1929341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Dealer Portal Password</a:t>
            </a:r>
            <a:endParaRPr lang="en-US"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468582" y="1559179"/>
            <a:ext cx="9534525" cy="4351337"/>
          </a:xfrm>
          <a:prstGeom prst="rect">
            <a:avLst/>
          </a:prstGeom>
        </p:spPr>
      </p:pic>
      <p:sp>
        <p:nvSpPr>
          <p:cNvPr id="6" name="TextBox 5"/>
          <p:cNvSpPr txBox="1"/>
          <p:nvPr/>
        </p:nvSpPr>
        <p:spPr>
          <a:xfrm>
            <a:off x="1680280" y="3582059"/>
            <a:ext cx="2084832" cy="377952"/>
          </a:xfrm>
          <a:prstGeom prst="rect">
            <a:avLst/>
          </a:prstGeom>
          <a:noFill/>
          <a:ln w="38100">
            <a:solidFill>
              <a:srgbClr val="FFFF00"/>
            </a:solidFill>
          </a:ln>
        </p:spPr>
        <p:txBody>
          <a:bodyPr wrap="square" rtlCol="0">
            <a:spAutoFit/>
          </a:bodyPr>
          <a:lstStyle/>
          <a:p>
            <a:r>
              <a:rPr lang="en-US" dirty="0">
                <a:solidFill>
                  <a:prstClr val="black"/>
                </a:solidFill>
              </a:rPr>
              <a:t>360DealerAccess</a:t>
            </a:r>
          </a:p>
        </p:txBody>
      </p:sp>
    </p:spTree>
    <p:extLst>
      <p:ext uri="{BB962C8B-B14F-4D97-AF65-F5344CB8AC3E}">
        <p14:creationId xmlns:p14="http://schemas.microsoft.com/office/powerpoint/2010/main" val="1223532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0" y="120635"/>
            <a:ext cx="10972801" cy="680480"/>
          </a:xfrm>
        </p:spPr>
        <p:txBody>
          <a:bodyPr/>
          <a:lstStyle/>
          <a:p>
            <a:r>
              <a:rPr lang="en-US" dirty="0" smtClean="0"/>
              <a:t>Navigate through the Portal using menu</a:t>
            </a:r>
            <a:endParaRPr lang="en-US"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984627" y="1492538"/>
            <a:ext cx="5483225" cy="4878388"/>
          </a:xfrm>
          <a:prstGeom prst="rect">
            <a:avLst/>
          </a:prstGeom>
        </p:spPr>
      </p:pic>
      <p:sp>
        <p:nvSpPr>
          <p:cNvPr id="5" name="Rectangle 4"/>
          <p:cNvSpPr/>
          <p:nvPr/>
        </p:nvSpPr>
        <p:spPr>
          <a:xfrm>
            <a:off x="3131580" y="2598295"/>
            <a:ext cx="4856813" cy="59960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429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3" y="212159"/>
            <a:ext cx="10972801" cy="680480"/>
          </a:xfrm>
        </p:spPr>
        <p:txBody>
          <a:bodyPr/>
          <a:lstStyle/>
          <a:p>
            <a:r>
              <a:rPr lang="en-US" dirty="0" smtClean="0"/>
              <a:t>Important Ordering/Pricing Tools</a:t>
            </a:r>
            <a:endParaRPr lang="en-US" dirty="0"/>
          </a:p>
        </p:txBody>
      </p:sp>
      <p:sp>
        <p:nvSpPr>
          <p:cNvPr id="3" name="Content Placeholder 2"/>
          <p:cNvSpPr>
            <a:spLocks noGrp="1"/>
          </p:cNvSpPr>
          <p:nvPr>
            <p:ph idx="4294967295"/>
          </p:nvPr>
        </p:nvSpPr>
        <p:spPr>
          <a:xfrm>
            <a:off x="526473" y="1487920"/>
            <a:ext cx="10515600" cy="4827588"/>
          </a:xfrm>
          <a:prstGeom prst="rect">
            <a:avLst/>
          </a:prstGeom>
        </p:spPr>
        <p:txBody>
          <a:bodyPr/>
          <a:lstStyle/>
          <a:p>
            <a:r>
              <a:rPr lang="en-US" sz="2200" dirty="0" smtClean="0"/>
              <a:t>Dealer Order &amp; Retail Price Guide</a:t>
            </a:r>
          </a:p>
          <a:p>
            <a:r>
              <a:rPr lang="en-US" sz="2200" dirty="0" smtClean="0"/>
              <a:t>360 Y-DROP Technical Guide</a:t>
            </a:r>
          </a:p>
          <a:p>
            <a:r>
              <a:rPr lang="en-US" sz="2200" dirty="0" smtClean="0"/>
              <a:t>Excel Quoting Tool</a:t>
            </a:r>
          </a:p>
          <a:p>
            <a:pPr marL="0" indent="0">
              <a:buNone/>
            </a:pPr>
            <a:endParaRPr lang="en-US" sz="2200" dirty="0" smtClean="0"/>
          </a:p>
          <a:p>
            <a:pPr marL="0" indent="0">
              <a:buNone/>
            </a:pPr>
            <a:r>
              <a:rPr lang="en-US" sz="2200" dirty="0" smtClean="0"/>
              <a:t>1. Under Stores &amp; Forms section of portal</a:t>
            </a:r>
          </a:p>
          <a:p>
            <a:pPr marL="0" indent="0">
              <a:buNone/>
            </a:pPr>
            <a:endParaRPr lang="en-US" sz="2200" dirty="0" smtClean="0"/>
          </a:p>
          <a:p>
            <a:pPr marL="0" indent="0">
              <a:buNone/>
            </a:pPr>
            <a:r>
              <a:rPr lang="en-US" sz="2200" dirty="0" smtClean="0"/>
              <a:t>2. Scroll down to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7718" y="2637667"/>
            <a:ext cx="2073575" cy="658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2993" y="3738563"/>
            <a:ext cx="3400425" cy="2438400"/>
          </a:xfrm>
          <a:prstGeom prst="rect">
            <a:avLst/>
          </a:prstGeom>
        </p:spPr>
      </p:pic>
      <p:sp>
        <p:nvSpPr>
          <p:cNvPr id="6" name="Rectangle 5"/>
          <p:cNvSpPr/>
          <p:nvPr/>
        </p:nvSpPr>
        <p:spPr>
          <a:xfrm>
            <a:off x="7370618" y="5262876"/>
            <a:ext cx="3387777" cy="29980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70618" y="4220776"/>
            <a:ext cx="3387777" cy="29980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35641" y="5522960"/>
            <a:ext cx="3387777" cy="29980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59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0664"/>
            <a:ext cx="10972801" cy="680480"/>
          </a:xfrm>
        </p:spPr>
        <p:txBody>
          <a:bodyPr/>
          <a:lstStyle/>
          <a:p>
            <a:r>
              <a:rPr lang="en-US" dirty="0" smtClean="0"/>
              <a:t>Order &amp; Retail Price Guide	</a:t>
            </a:r>
            <a:endParaRPr lang="en-US" dirty="0"/>
          </a:p>
        </p:txBody>
      </p:sp>
      <p:sp>
        <p:nvSpPr>
          <p:cNvPr id="3" name="Content Placeholder 2"/>
          <p:cNvSpPr>
            <a:spLocks noGrp="1"/>
          </p:cNvSpPr>
          <p:nvPr>
            <p:ph idx="4294967295"/>
          </p:nvPr>
        </p:nvSpPr>
        <p:spPr>
          <a:xfrm>
            <a:off x="380999" y="1825625"/>
            <a:ext cx="5553075" cy="4351338"/>
          </a:xfrm>
          <a:prstGeom prst="rect">
            <a:avLst/>
          </a:prstGeom>
        </p:spPr>
        <p:txBody>
          <a:bodyPr>
            <a:normAutofit/>
          </a:bodyPr>
          <a:lstStyle/>
          <a:p>
            <a:r>
              <a:rPr lang="en-US" sz="2400" dirty="0" smtClean="0"/>
              <a:t>Provides Part Numbers, Descriptions and Retail Prices for our products.  The Guide breaks the ordering of 360 Y-DROP system down into steps.  Some steps allow for a choice between various components depending on the specifics of the sprayer that the system will be mounted onto. </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1198" y="1583426"/>
            <a:ext cx="4962602" cy="3970082"/>
          </a:xfrm>
          <a:prstGeom prst="rect">
            <a:avLst/>
          </a:prstGeom>
        </p:spPr>
      </p:pic>
    </p:spTree>
    <p:extLst>
      <p:ext uri="{BB962C8B-B14F-4D97-AF65-F5344CB8AC3E}">
        <p14:creationId xmlns:p14="http://schemas.microsoft.com/office/powerpoint/2010/main" val="1438938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360 Yield Center - PP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360 Yield Center - PPT Template.potx</Template>
  <TotalTime>12498</TotalTime>
  <Words>963</Words>
  <Application>Microsoft Macintosh PowerPoint</Application>
  <PresentationFormat>Widescreen</PresentationFormat>
  <Paragraphs>140</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Brix Sans Light</vt:lpstr>
      <vt:lpstr>Calibri</vt:lpstr>
      <vt:lpstr>MS PGothic</vt:lpstr>
      <vt:lpstr>ＭＳ Ｐゴシック</vt:lpstr>
      <vt:lpstr>Arial</vt:lpstr>
      <vt:lpstr>360 Yield Center - PPT Template</vt:lpstr>
      <vt:lpstr>PowerPoint Presentation</vt:lpstr>
      <vt:lpstr>Administrative activities</vt:lpstr>
      <vt:lpstr>360 Yield center Dealer on-boarding process</vt:lpstr>
      <vt:lpstr>Topic #1. Dealer Resources</vt:lpstr>
      <vt:lpstr>Dealer Portal  Access from the 360yieldcenter.com webpage via Dealer Login</vt:lpstr>
      <vt:lpstr>Enter Dealer Portal Password</vt:lpstr>
      <vt:lpstr>Navigate through the Portal using menu</vt:lpstr>
      <vt:lpstr>Important Ordering/Pricing Tools</vt:lpstr>
      <vt:lpstr>Order &amp; Retail Price Guide </vt:lpstr>
      <vt:lpstr>Technical Guide</vt:lpstr>
      <vt:lpstr>Excel Quoting Tool for Creating Retail Quotes</vt:lpstr>
      <vt:lpstr>Quoting Tool</vt:lpstr>
      <vt:lpstr>Quoting Tool - SMP</vt:lpstr>
      <vt:lpstr>PowerPoint Presentation</vt:lpstr>
      <vt:lpstr>Excel Quoting Tool </vt:lpstr>
      <vt:lpstr>Forms Section</vt:lpstr>
      <vt:lpstr>Installation Instructions </vt:lpstr>
      <vt:lpstr>Videos and Training</vt:lpstr>
      <vt:lpstr>Videos and Training – Y-Drop Orders</vt:lpstr>
      <vt:lpstr>Step by Step ordering process</vt:lpstr>
      <vt:lpstr>Additional Y-drop training</vt:lpstr>
      <vt:lpstr>Dealer Store</vt:lpstr>
      <vt:lpstr>Topic #2 – Webstore Tour</vt:lpstr>
      <vt:lpstr>Logging In </vt:lpstr>
      <vt:lpstr>Adding Items to Cart</vt:lpstr>
      <vt:lpstr>Catalog 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smaller items – Parcel options will be available</vt:lpstr>
      <vt:lpstr>PowerPoint Presentation</vt:lpstr>
      <vt:lpstr>Quick Order Option</vt:lpstr>
      <vt:lpstr>Quick Order </vt:lpstr>
      <vt:lpstr>Enter part #’s in Code Field.  Tab through Fields</vt:lpstr>
      <vt:lpstr>Topic #3 Shipping/Invoicing</vt:lpstr>
      <vt:lpstr>Invoices are generated after orders ship </vt:lpstr>
      <vt:lpstr>Invoice Format</vt:lpstr>
      <vt:lpstr>Invoice – Details at Bottom</vt:lpstr>
      <vt:lpstr>Topic #4 – Warranty and Returns</vt:lpstr>
      <vt:lpstr>Warranty </vt:lpstr>
      <vt:lpstr>Initiating the Return Process</vt:lpstr>
      <vt:lpstr>Complete the form and return</vt:lpstr>
      <vt:lpstr>Returns</vt:lpstr>
      <vt:lpstr>Warranty Returns</vt:lpstr>
      <vt:lpstr>Topic #5 Programs</vt:lpstr>
      <vt:lpstr>Cash Discount and Volume Incentive Program</vt:lpstr>
      <vt:lpstr>Early Order</vt:lpstr>
      <vt:lpstr>360 Yield center yearly calendar</vt:lpstr>
      <vt:lpstr>Contact information</vt:lpstr>
    </vt:vector>
  </TitlesOfParts>
  <Company>Bader Rutter &amp; 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Schulz</dc:creator>
  <cp:lastModifiedBy>Jorden Heaton</cp:lastModifiedBy>
  <cp:revision>191</cp:revision>
  <dcterms:created xsi:type="dcterms:W3CDTF">2014-12-09T19:35:10Z</dcterms:created>
  <dcterms:modified xsi:type="dcterms:W3CDTF">2016-05-06T19:54:58Z</dcterms:modified>
</cp:coreProperties>
</file>