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65" r:id="rId2"/>
    <p:sldId id="258" r:id="rId3"/>
    <p:sldId id="295" r:id="rId4"/>
    <p:sldId id="266" r:id="rId5"/>
    <p:sldId id="296" r:id="rId6"/>
    <p:sldId id="267" r:id="rId7"/>
    <p:sldId id="268" r:id="rId8"/>
    <p:sldId id="269" r:id="rId9"/>
    <p:sldId id="289" r:id="rId10"/>
    <p:sldId id="290" r:id="rId11"/>
    <p:sldId id="291" r:id="rId12"/>
    <p:sldId id="292" r:id="rId13"/>
    <p:sldId id="293" r:id="rId14"/>
    <p:sldId id="270" r:id="rId15"/>
    <p:sldId id="271" r:id="rId16"/>
    <p:sldId id="275" r:id="rId17"/>
    <p:sldId id="297" r:id="rId18"/>
    <p:sldId id="276" r:id="rId19"/>
    <p:sldId id="277" r:id="rId20"/>
    <p:sldId id="302" r:id="rId21"/>
  </p:sldIdLst>
  <p:sldSz cx="12192000" cy="6858000"/>
  <p:notesSz cx="6858000" cy="9144000"/>
  <p:defaultTextStyle>
    <a:defPPr>
      <a:defRPr lang="en-US"/>
    </a:defPPr>
    <a:lvl1pPr algn="l" defTabSz="609585" rtl="0" fontAlgn="base">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609585" algn="l" defTabSz="609585" rtl="0" fontAlgn="base">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1219170" algn="l" defTabSz="609585" rtl="0" fontAlgn="base">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828754" algn="l" defTabSz="609585" rtl="0" fontAlgn="base">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2438339" algn="l" defTabSz="609585" rtl="0" fontAlgn="base">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3047924" algn="l" defTabSz="121917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3657509" algn="l" defTabSz="121917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4267093" algn="l" defTabSz="121917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4876678" algn="l" defTabSz="121917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2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30"/>
  </p:normalViewPr>
  <p:slideViewPr>
    <p:cSldViewPr snapToGrid="0" snapToObjects="1">
      <p:cViewPr varScale="1">
        <p:scale>
          <a:sx n="92" d="100"/>
          <a:sy n="92" d="100"/>
        </p:scale>
        <p:origin x="784" y="168"/>
      </p:cViewPr>
      <p:guideLst>
        <p:guide orient="horz" pos="216"/>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B8DEDDF7-93C9-403F-9F28-C5F548365816}" type="datetimeFigureOut">
              <a:rPr lang="en-US" altLang="en-US"/>
              <a:pPr/>
              <a:t>7/18/16</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9CC6437-F40F-493E-A44B-B3E479D93B99}" type="slidenum">
              <a:rPr lang="en-US" altLang="en-US"/>
              <a:pPr/>
              <a:t>‹#›</a:t>
            </a:fld>
            <a:endParaRPr lang="en-US" altLang="en-US"/>
          </a:p>
        </p:txBody>
      </p:sp>
    </p:spTree>
    <p:extLst>
      <p:ext uri="{BB962C8B-B14F-4D97-AF65-F5344CB8AC3E}">
        <p14:creationId xmlns:p14="http://schemas.microsoft.com/office/powerpoint/2010/main" val="37687645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39085E6A-B795-4BD6-9FBF-0AC1353270BF}" type="datetimeFigureOut">
              <a:rPr lang="en-US" altLang="en-US"/>
              <a:pPr/>
              <a:t>7/18/16</a:t>
            </a:fld>
            <a:endParaRPr lang="en-US" alt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8FE3DFA8-3414-45B7-A7A1-60C9730F92E9}" type="slidenum">
              <a:rPr lang="en-US" altLang="en-US"/>
              <a:pPr/>
              <a:t>‹#›</a:t>
            </a:fld>
            <a:endParaRPr lang="en-US" altLang="en-US"/>
          </a:p>
        </p:txBody>
      </p:sp>
    </p:spTree>
    <p:extLst>
      <p:ext uri="{BB962C8B-B14F-4D97-AF65-F5344CB8AC3E}">
        <p14:creationId xmlns:p14="http://schemas.microsoft.com/office/powerpoint/2010/main" val="3951403121"/>
      </p:ext>
    </p:extLst>
  </p:cSld>
  <p:clrMap bg1="lt1" tx1="dk1" bg2="lt2" tx2="dk2" accent1="accent1" accent2="accent2" accent3="accent3" accent4="accent4" accent5="accent5" accent6="accent6" hlink="hlink" folHlink="folHlink"/>
  <p:hf hdr="0" ftr="0" dt="0"/>
  <p:notesStyle>
    <a:lvl1pPr algn="l" defTabSz="609585" rtl="0" eaLnBrk="0" fontAlgn="base" hangingPunct="0">
      <a:spcBef>
        <a:spcPct val="30000"/>
      </a:spcBef>
      <a:spcAft>
        <a:spcPct val="0"/>
      </a:spcAft>
      <a:defRPr sz="1600" kern="1200">
        <a:solidFill>
          <a:schemeClr val="tx1"/>
        </a:solidFill>
        <a:latin typeface="+mn-lt"/>
        <a:ea typeface="MS PGothic" panose="020B0600070205080204" pitchFamily="34" charset="-128"/>
        <a:cs typeface="ＭＳ Ｐゴシック" charset="0"/>
      </a:defRPr>
    </a:lvl1pPr>
    <a:lvl2pPr marL="609585" algn="l" defTabSz="609585" rtl="0" eaLnBrk="0" fontAlgn="base" hangingPunct="0">
      <a:spcBef>
        <a:spcPct val="30000"/>
      </a:spcBef>
      <a:spcAft>
        <a:spcPct val="0"/>
      </a:spcAft>
      <a:defRPr sz="1600" kern="1200">
        <a:solidFill>
          <a:schemeClr val="tx1"/>
        </a:solidFill>
        <a:latin typeface="+mn-lt"/>
        <a:ea typeface="MS PGothic" panose="020B0600070205080204" pitchFamily="34" charset="-128"/>
        <a:cs typeface="+mn-cs"/>
      </a:defRPr>
    </a:lvl2pPr>
    <a:lvl3pPr marL="1219170" algn="l" defTabSz="609585" rtl="0" eaLnBrk="0" fontAlgn="base" hangingPunct="0">
      <a:spcBef>
        <a:spcPct val="30000"/>
      </a:spcBef>
      <a:spcAft>
        <a:spcPct val="0"/>
      </a:spcAft>
      <a:defRPr sz="1600" kern="1200">
        <a:solidFill>
          <a:schemeClr val="tx1"/>
        </a:solidFill>
        <a:latin typeface="+mn-lt"/>
        <a:ea typeface="MS PGothic" panose="020B0600070205080204" pitchFamily="34" charset="-128"/>
        <a:cs typeface="+mn-cs"/>
      </a:defRPr>
    </a:lvl3pPr>
    <a:lvl4pPr marL="1828754" algn="l" defTabSz="609585" rtl="0" eaLnBrk="0" fontAlgn="base" hangingPunct="0">
      <a:spcBef>
        <a:spcPct val="30000"/>
      </a:spcBef>
      <a:spcAft>
        <a:spcPct val="0"/>
      </a:spcAft>
      <a:defRPr sz="1600" kern="1200">
        <a:solidFill>
          <a:schemeClr val="tx1"/>
        </a:solidFill>
        <a:latin typeface="+mn-lt"/>
        <a:ea typeface="MS PGothic" panose="020B0600070205080204" pitchFamily="34" charset="-128"/>
        <a:cs typeface="+mn-cs"/>
      </a:defRPr>
    </a:lvl4pPr>
    <a:lvl5pPr marL="2438339" algn="l" defTabSz="609585" rtl="0" eaLnBrk="0" fontAlgn="base" hangingPunct="0">
      <a:spcBef>
        <a:spcPct val="30000"/>
      </a:spcBef>
      <a:spcAft>
        <a:spcPct val="0"/>
      </a:spcAft>
      <a:defRPr sz="1600" kern="1200">
        <a:solidFill>
          <a:schemeClr val="tx1"/>
        </a:solidFill>
        <a:latin typeface="+mn-lt"/>
        <a:ea typeface="MS PGothic" panose="020B0600070205080204" pitchFamily="34" charset="-128"/>
        <a:cs typeface="+mn-cs"/>
      </a:defRPr>
    </a:lvl5pPr>
    <a:lvl6pPr marL="3047924" algn="l" defTabSz="609585" rtl="0" eaLnBrk="1" latinLnBrk="0" hangingPunct="1">
      <a:defRPr sz="1600" kern="1200">
        <a:solidFill>
          <a:schemeClr val="tx1"/>
        </a:solidFill>
        <a:latin typeface="+mn-lt"/>
        <a:ea typeface="+mn-ea"/>
        <a:cs typeface="+mn-cs"/>
      </a:defRPr>
    </a:lvl6pPr>
    <a:lvl7pPr marL="3657509" algn="l" defTabSz="609585" rtl="0" eaLnBrk="1" latinLnBrk="0" hangingPunct="1">
      <a:defRPr sz="1600" kern="1200">
        <a:solidFill>
          <a:schemeClr val="tx1"/>
        </a:solidFill>
        <a:latin typeface="+mn-lt"/>
        <a:ea typeface="+mn-ea"/>
        <a:cs typeface="+mn-cs"/>
      </a:defRPr>
    </a:lvl7pPr>
    <a:lvl8pPr marL="4267093" algn="l" defTabSz="609585" rtl="0" eaLnBrk="1" latinLnBrk="0" hangingPunct="1">
      <a:defRPr sz="1600" kern="1200">
        <a:solidFill>
          <a:schemeClr val="tx1"/>
        </a:solidFill>
        <a:latin typeface="+mn-lt"/>
        <a:ea typeface="+mn-ea"/>
        <a:cs typeface="+mn-cs"/>
      </a:defRPr>
    </a:lvl8pPr>
    <a:lvl9pPr marL="4876678" algn="l" defTabSz="60958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E3DFA8-3414-45B7-A7A1-60C9730F92E9}" type="slidenum">
              <a:rPr lang="en-US" altLang="en-US" smtClean="0"/>
              <a:pPr/>
              <a:t>1</a:t>
            </a:fld>
            <a:endParaRPr lang="en-US" altLang="en-US"/>
          </a:p>
        </p:txBody>
      </p:sp>
    </p:spTree>
    <p:extLst>
      <p:ext uri="{BB962C8B-B14F-4D97-AF65-F5344CB8AC3E}">
        <p14:creationId xmlns:p14="http://schemas.microsoft.com/office/powerpoint/2010/main" val="18215005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 y="0"/>
            <a:ext cx="12252960" cy="6892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p:cNvPicPr>
            <a:picLocks noChangeAspect="1"/>
          </p:cNvPicPr>
          <p:nvPr userDrawn="1"/>
        </p:nvPicPr>
        <p:blipFill>
          <a:blip r:embed="rId3"/>
          <a:stretch>
            <a:fillRect/>
          </a:stretch>
        </p:blipFill>
        <p:spPr>
          <a:xfrm>
            <a:off x="1003286" y="2228273"/>
            <a:ext cx="4745182" cy="2401455"/>
          </a:xfrm>
          <a:prstGeom prst="rect">
            <a:avLst/>
          </a:prstGeom>
        </p:spPr>
      </p:pic>
      <p:pic>
        <p:nvPicPr>
          <p:cNvPr id="5" name="Picture 4"/>
          <p:cNvPicPr>
            <a:picLocks noChangeAspect="1"/>
          </p:cNvPicPr>
          <p:nvPr userDrawn="1"/>
        </p:nvPicPr>
        <p:blipFill>
          <a:blip r:embed="rId4"/>
          <a:stretch>
            <a:fillRect/>
          </a:stretch>
        </p:blipFill>
        <p:spPr>
          <a:xfrm>
            <a:off x="6563345" y="2793365"/>
            <a:ext cx="41910" cy="1271270"/>
          </a:xfrm>
          <a:prstGeom prst="rect">
            <a:avLst/>
          </a:prstGeom>
        </p:spPr>
      </p:pic>
      <p:sp>
        <p:nvSpPr>
          <p:cNvPr id="12" name="Text Placeholder 11"/>
          <p:cNvSpPr>
            <a:spLocks noGrp="1"/>
          </p:cNvSpPr>
          <p:nvPr>
            <p:ph type="body" sz="quarter" idx="10"/>
          </p:nvPr>
        </p:nvSpPr>
        <p:spPr>
          <a:xfrm>
            <a:off x="6911975" y="2794000"/>
            <a:ext cx="5065713" cy="1270635"/>
          </a:xfrm>
          <a:prstGeom prst="rect">
            <a:avLst/>
          </a:prstGeom>
        </p:spPr>
        <p:txBody>
          <a:bodyPr vert="horz" anchor="ctr" anchorCtr="0"/>
          <a:lstStyle>
            <a:lvl1pPr marL="0" indent="0">
              <a:lnSpc>
                <a:spcPts val="3000"/>
              </a:lnSpc>
              <a:spcBef>
                <a:spcPts val="0"/>
              </a:spcBef>
              <a:buFontTx/>
              <a:buNone/>
              <a:defRPr sz="3000" cap="all">
                <a:solidFill>
                  <a:srgbClr val="ED232A"/>
                </a:solidFill>
                <a:latin typeface="Calibri"/>
              </a:defRPr>
            </a:lvl1pPr>
            <a:lvl2pPr marL="609585" indent="0">
              <a:buFontTx/>
              <a:buNone/>
              <a:defRPr sz="3000" cap="all">
                <a:solidFill>
                  <a:srgbClr val="ED232A"/>
                </a:solidFill>
                <a:latin typeface="Calibri"/>
              </a:defRPr>
            </a:lvl2pPr>
            <a:lvl3pPr marL="1219170" indent="0">
              <a:buFontTx/>
              <a:buNone/>
              <a:defRPr sz="3000" cap="all">
                <a:solidFill>
                  <a:srgbClr val="ED232A"/>
                </a:solidFill>
                <a:latin typeface="Calibri"/>
              </a:defRPr>
            </a:lvl3pPr>
            <a:lvl4pPr marL="1828755" indent="0">
              <a:buFontTx/>
              <a:buNone/>
              <a:defRPr sz="3000" cap="all">
                <a:solidFill>
                  <a:srgbClr val="ED232A"/>
                </a:solidFill>
                <a:latin typeface="Calibri"/>
              </a:defRPr>
            </a:lvl4pPr>
            <a:lvl5pPr marL="2438339" indent="0">
              <a:buFontTx/>
              <a:buNone/>
              <a:defRPr sz="3000" cap="all">
                <a:solidFill>
                  <a:srgbClr val="ED232A"/>
                </a:solidFill>
                <a:latin typeface="Calibri"/>
              </a:defRPr>
            </a:lvl5pPr>
          </a:lstStyle>
          <a:p>
            <a:pPr lvl="0"/>
            <a:r>
              <a:rPr lang="en-US" dirty="0" smtClean="0"/>
              <a:t>Click to edit </a:t>
            </a:r>
          </a:p>
          <a:p>
            <a:pPr lvl="0"/>
            <a:r>
              <a:rPr lang="en-US" dirty="0" smtClean="0"/>
              <a:t>presentation title</a:t>
            </a:r>
          </a:p>
        </p:txBody>
      </p:sp>
    </p:spTree>
    <p:extLst>
      <p:ext uri="{BB962C8B-B14F-4D97-AF65-F5344CB8AC3E}">
        <p14:creationId xmlns:p14="http://schemas.microsoft.com/office/powerpoint/2010/main" val="36527399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3"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 y="0"/>
            <a:ext cx="12252960" cy="6892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 name="Title 17"/>
          <p:cNvSpPr>
            <a:spLocks noGrp="1"/>
          </p:cNvSpPr>
          <p:nvPr>
            <p:ph type="title" hasCustomPrompt="1"/>
          </p:nvPr>
        </p:nvSpPr>
        <p:spPr>
          <a:xfrm>
            <a:off x="609600" y="2857500"/>
            <a:ext cx="10972800" cy="1143000"/>
          </a:xfrm>
          <a:prstGeom prst="rect">
            <a:avLst/>
          </a:prstGeom>
        </p:spPr>
        <p:txBody>
          <a:bodyPr vert="horz"/>
          <a:lstStyle>
            <a:lvl1pPr>
              <a:defRPr sz="4000" cap="all" baseline="0">
                <a:solidFill>
                  <a:srgbClr val="FFFFFF"/>
                </a:solidFill>
              </a:defRPr>
            </a:lvl1pPr>
          </a:lstStyle>
          <a:p>
            <a:r>
              <a:rPr lang="en-US" dirty="0" smtClean="0"/>
              <a:t>Click to edit section title</a:t>
            </a:r>
            <a:endParaRPr lang="en-US" dirty="0"/>
          </a:p>
        </p:txBody>
      </p:sp>
    </p:spTree>
    <p:extLst>
      <p:ext uri="{BB962C8B-B14F-4D97-AF65-F5344CB8AC3E}">
        <p14:creationId xmlns:p14="http://schemas.microsoft.com/office/powerpoint/2010/main" val="389229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pic>
        <p:nvPicPr>
          <p:cNvPr id="4"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 y="-6350"/>
            <a:ext cx="12252960" cy="68922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Content Placeholder 2"/>
          <p:cNvSpPr>
            <a:spLocks noGrp="1"/>
          </p:cNvSpPr>
          <p:nvPr>
            <p:ph sz="half" idx="1" hasCustomPrompt="1"/>
          </p:nvPr>
        </p:nvSpPr>
        <p:spPr>
          <a:xfrm>
            <a:off x="609600" y="1600201"/>
            <a:ext cx="10972800" cy="4525433"/>
          </a:xfrm>
          <a:prstGeom prst="rect">
            <a:avLst/>
          </a:prstGeom>
        </p:spPr>
        <p:txBody>
          <a:bodyPr/>
          <a:lstStyle>
            <a:lvl1pPr>
              <a:defRPr sz="2400"/>
            </a:lvl1pPr>
            <a:lvl2pPr>
              <a:defRPr sz="1800"/>
            </a:lvl2pPr>
            <a:lvl3pPr>
              <a:defRPr sz="1600"/>
            </a:lvl3pPr>
            <a:lvl4pPr>
              <a:defRPr sz="1400"/>
            </a:lvl4pPr>
            <a:lvl5pPr>
              <a:defRPr sz="1400"/>
            </a:lvl5pPr>
            <a:lvl6pPr>
              <a:defRPr sz="2400"/>
            </a:lvl6pPr>
            <a:lvl7pPr>
              <a:defRPr sz="2400"/>
            </a:lvl7pPr>
            <a:lvl8pPr>
              <a:defRPr sz="2400"/>
            </a:lvl8pPr>
            <a:lvl9pPr>
              <a:defRPr sz="2400"/>
            </a:lvl9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17"/>
          <p:cNvSpPr>
            <a:spLocks noGrp="1"/>
          </p:cNvSpPr>
          <p:nvPr>
            <p:ph type="title" hasCustomPrompt="1"/>
          </p:nvPr>
        </p:nvSpPr>
        <p:spPr>
          <a:xfrm>
            <a:off x="609600" y="142484"/>
            <a:ext cx="10972801" cy="680480"/>
          </a:xfrm>
          <a:prstGeom prst="rect">
            <a:avLst/>
          </a:prstGeom>
        </p:spPr>
        <p:txBody>
          <a:bodyPr vert="horz" anchor="ctr" anchorCtr="0"/>
          <a:lstStyle>
            <a:lvl1pPr algn="l">
              <a:defRPr sz="3600" cap="all" baseline="0">
                <a:solidFill>
                  <a:schemeClr val="bg1"/>
                </a:solidFill>
              </a:defRPr>
            </a:lvl1pPr>
          </a:lstStyle>
          <a:p>
            <a:r>
              <a:rPr lang="en-US" dirty="0" smtClean="0"/>
              <a:t>Click to edit TITLE</a:t>
            </a:r>
            <a:endParaRPr lang="en-US" dirty="0"/>
          </a:p>
        </p:txBody>
      </p:sp>
      <p:sp>
        <p:nvSpPr>
          <p:cNvPr id="5" name="Footer Placeholder 7"/>
          <p:cNvSpPr>
            <a:spLocks noGrp="1"/>
          </p:cNvSpPr>
          <p:nvPr>
            <p:ph type="ftr" sz="quarter" idx="10"/>
          </p:nvPr>
        </p:nvSpPr>
        <p:spPr>
          <a:xfrm>
            <a:off x="609600" y="6352118"/>
            <a:ext cx="4980517" cy="366183"/>
          </a:xfrm>
        </p:spPr>
        <p:txBody>
          <a:bodyPr/>
          <a:lstStyle>
            <a:lvl1pPr algn="l">
              <a:defRPr sz="1600">
                <a:solidFill>
                  <a:schemeClr val="tx1">
                    <a:tint val="75000"/>
                  </a:schemeClr>
                </a:solidFill>
              </a:defRPr>
            </a:lvl1pPr>
          </a:lstStyle>
          <a:p>
            <a:pPr>
              <a:defRPr/>
            </a:pPr>
            <a:endParaRPr lang="en-US" dirty="0"/>
          </a:p>
        </p:txBody>
      </p:sp>
      <p:sp>
        <p:nvSpPr>
          <p:cNvPr id="6" name="Date Placeholder 9"/>
          <p:cNvSpPr>
            <a:spLocks noGrp="1"/>
          </p:cNvSpPr>
          <p:nvPr>
            <p:ph type="dt" sz="half" idx="11"/>
          </p:nvPr>
        </p:nvSpPr>
        <p:spPr/>
        <p:txBody>
          <a:bodyPr/>
          <a:lstStyle>
            <a:lvl1pPr>
              <a:defRPr/>
            </a:lvl1pPr>
          </a:lstStyle>
          <a:p>
            <a:fld id="{AB808D26-93F4-49F6-985D-F70DC49499C0}" type="datetimeFigureOut">
              <a:rPr lang="en-US" altLang="en-US"/>
              <a:pPr/>
              <a:t>7/18/16</a:t>
            </a:fld>
            <a:endParaRPr lang="en-US" altLang="en-US"/>
          </a:p>
        </p:txBody>
      </p:sp>
      <p:sp>
        <p:nvSpPr>
          <p:cNvPr id="7" name="Slide Number Placeholder 10"/>
          <p:cNvSpPr>
            <a:spLocks noGrp="1"/>
          </p:cNvSpPr>
          <p:nvPr>
            <p:ph type="sldNum" sz="quarter" idx="12"/>
          </p:nvPr>
        </p:nvSpPr>
        <p:spPr>
          <a:xfrm>
            <a:off x="9192685" y="6352118"/>
            <a:ext cx="2389716" cy="366183"/>
          </a:xfrm>
        </p:spPr>
        <p:txBody>
          <a:bodyPr/>
          <a:lstStyle>
            <a:lvl1pPr>
              <a:defRPr/>
            </a:lvl1pPr>
          </a:lstStyle>
          <a:p>
            <a:fld id="{1FF93291-3B84-4D2D-A7DD-D563E6979F2E}" type="slidenum">
              <a:rPr lang="en-US" altLang="en-US"/>
              <a:pPr/>
              <a:t>‹#›</a:t>
            </a:fld>
            <a:endParaRPr lang="en-US" altLang="en-US"/>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90936" y="80388"/>
            <a:ext cx="1591464" cy="804672"/>
          </a:xfrm>
          <a:prstGeom prst="rect">
            <a:avLst/>
          </a:prstGeom>
        </p:spPr>
      </p:pic>
    </p:spTree>
    <p:extLst>
      <p:ext uri="{BB962C8B-B14F-4D97-AF65-F5344CB8AC3E}">
        <p14:creationId xmlns:p14="http://schemas.microsoft.com/office/powerpoint/2010/main" val="581920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 y="-6350"/>
            <a:ext cx="12252960" cy="68922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Content Placeholder 2"/>
          <p:cNvSpPr>
            <a:spLocks noGrp="1"/>
          </p:cNvSpPr>
          <p:nvPr>
            <p:ph sz="half" idx="1" hasCustomPrompt="1"/>
          </p:nvPr>
        </p:nvSpPr>
        <p:spPr>
          <a:xfrm>
            <a:off x="609600" y="1600201"/>
            <a:ext cx="5384800" cy="4525433"/>
          </a:xfrm>
          <a:prstGeom prst="rect">
            <a:avLst/>
          </a:prstGeom>
        </p:spPr>
        <p:txBody>
          <a:bodyPr/>
          <a:lstStyle>
            <a:lvl1pPr>
              <a:defRPr sz="2400"/>
            </a:lvl1pPr>
            <a:lvl2pPr>
              <a:defRPr sz="1800"/>
            </a:lvl2pPr>
            <a:lvl3pPr>
              <a:defRPr sz="1600"/>
            </a:lvl3pPr>
            <a:lvl4pPr>
              <a:defRPr sz="1400"/>
            </a:lvl4pPr>
            <a:lvl5pPr>
              <a:defRPr sz="1400"/>
            </a:lvl5pPr>
            <a:lvl6pPr>
              <a:defRPr sz="2400"/>
            </a:lvl6pPr>
            <a:lvl7pPr>
              <a:defRPr sz="2400"/>
            </a:lvl7pPr>
            <a:lvl8pPr>
              <a:defRPr sz="2400"/>
            </a:lvl8pPr>
            <a:lvl9pPr>
              <a:defRPr sz="2400"/>
            </a:lvl9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6197600" y="1600201"/>
            <a:ext cx="5384800" cy="4525433"/>
          </a:xfrm>
          <a:prstGeom prst="rect">
            <a:avLst/>
          </a:prstGeom>
        </p:spPr>
        <p:txBody>
          <a:bodyPr/>
          <a:lstStyle>
            <a:lvl1pPr>
              <a:defRPr sz="2400"/>
            </a:lvl1pPr>
            <a:lvl2pPr>
              <a:defRPr sz="1800"/>
            </a:lvl2pPr>
            <a:lvl3pPr>
              <a:defRPr sz="1600"/>
            </a:lvl3pPr>
            <a:lvl4pPr>
              <a:defRPr sz="1400"/>
            </a:lvl4pPr>
            <a:lvl5pPr>
              <a:defRPr sz="1400"/>
            </a:lvl5pPr>
            <a:lvl6pPr>
              <a:defRPr sz="2400"/>
            </a:lvl6pPr>
            <a:lvl7pPr>
              <a:defRPr sz="2400"/>
            </a:lvl7pPr>
            <a:lvl8pPr>
              <a:defRPr sz="2400"/>
            </a:lvl8pPr>
            <a:lvl9pPr>
              <a:defRPr sz="2400"/>
            </a:lvl9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itle 17"/>
          <p:cNvSpPr>
            <a:spLocks noGrp="1"/>
          </p:cNvSpPr>
          <p:nvPr>
            <p:ph type="title" hasCustomPrompt="1"/>
          </p:nvPr>
        </p:nvSpPr>
        <p:spPr>
          <a:xfrm>
            <a:off x="609600" y="142484"/>
            <a:ext cx="10972801" cy="680480"/>
          </a:xfrm>
          <a:prstGeom prst="rect">
            <a:avLst/>
          </a:prstGeom>
        </p:spPr>
        <p:txBody>
          <a:bodyPr vert="horz" anchor="ctr" anchorCtr="0"/>
          <a:lstStyle>
            <a:lvl1pPr algn="l">
              <a:defRPr sz="3600" cap="all" baseline="0">
                <a:solidFill>
                  <a:schemeClr val="bg1"/>
                </a:solidFill>
              </a:defRPr>
            </a:lvl1pPr>
          </a:lstStyle>
          <a:p>
            <a:r>
              <a:rPr lang="en-US" dirty="0" smtClean="0"/>
              <a:t>Click to edit title</a:t>
            </a:r>
            <a:endParaRPr lang="en-US" dirty="0"/>
          </a:p>
        </p:txBody>
      </p:sp>
      <p:sp>
        <p:nvSpPr>
          <p:cNvPr id="6" name="Footer Placeholder 7"/>
          <p:cNvSpPr>
            <a:spLocks noGrp="1"/>
          </p:cNvSpPr>
          <p:nvPr>
            <p:ph type="ftr" sz="quarter" idx="10"/>
          </p:nvPr>
        </p:nvSpPr>
        <p:spPr>
          <a:xfrm>
            <a:off x="609600" y="6352118"/>
            <a:ext cx="4980517" cy="366183"/>
          </a:xfrm>
        </p:spPr>
        <p:txBody>
          <a:bodyPr/>
          <a:lstStyle>
            <a:lvl1pPr algn="l">
              <a:defRPr sz="1600">
                <a:solidFill>
                  <a:schemeClr val="tx1">
                    <a:tint val="75000"/>
                  </a:schemeClr>
                </a:solidFill>
              </a:defRPr>
            </a:lvl1pPr>
          </a:lstStyle>
          <a:p>
            <a:pPr>
              <a:defRPr/>
            </a:pPr>
            <a:endParaRPr lang="en-US"/>
          </a:p>
        </p:txBody>
      </p:sp>
      <p:sp>
        <p:nvSpPr>
          <p:cNvPr id="7" name="Date Placeholder 9"/>
          <p:cNvSpPr>
            <a:spLocks noGrp="1"/>
          </p:cNvSpPr>
          <p:nvPr>
            <p:ph type="dt" sz="half" idx="11"/>
          </p:nvPr>
        </p:nvSpPr>
        <p:spPr/>
        <p:txBody>
          <a:bodyPr/>
          <a:lstStyle>
            <a:lvl1pPr>
              <a:defRPr/>
            </a:lvl1pPr>
          </a:lstStyle>
          <a:p>
            <a:fld id="{B2AAF90B-26E8-40E3-AFB8-55607F101B23}" type="datetimeFigureOut">
              <a:rPr lang="en-US" altLang="en-US"/>
              <a:pPr/>
              <a:t>7/18/16</a:t>
            </a:fld>
            <a:endParaRPr lang="en-US" altLang="en-US"/>
          </a:p>
        </p:txBody>
      </p:sp>
      <p:sp>
        <p:nvSpPr>
          <p:cNvPr id="8" name="Slide Number Placeholder 10"/>
          <p:cNvSpPr>
            <a:spLocks noGrp="1"/>
          </p:cNvSpPr>
          <p:nvPr>
            <p:ph type="sldNum" sz="quarter" idx="12"/>
          </p:nvPr>
        </p:nvSpPr>
        <p:spPr>
          <a:xfrm>
            <a:off x="9192685" y="6352118"/>
            <a:ext cx="2389716" cy="366183"/>
          </a:xfrm>
        </p:spPr>
        <p:txBody>
          <a:bodyPr/>
          <a:lstStyle>
            <a:lvl1pPr>
              <a:defRPr/>
            </a:lvl1pPr>
          </a:lstStyle>
          <a:p>
            <a:fld id="{07E0664D-32B9-4DFF-A67D-2A14613E911C}" type="slidenum">
              <a:rPr lang="en-US" altLang="en-US"/>
              <a:pPr/>
              <a:t>‹#›</a:t>
            </a:fld>
            <a:endParaRPr lang="en-US" altLang="en-US"/>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90936" y="80388"/>
            <a:ext cx="1591464" cy="804672"/>
          </a:xfrm>
          <a:prstGeom prst="rect">
            <a:avLst/>
          </a:prstGeom>
        </p:spPr>
      </p:pic>
    </p:spTree>
    <p:extLst>
      <p:ext uri="{BB962C8B-B14F-4D97-AF65-F5344CB8AC3E}">
        <p14:creationId xmlns:p14="http://schemas.microsoft.com/office/powerpoint/2010/main" val="225300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10"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 y="-6350"/>
            <a:ext cx="12252960" cy="68922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Title 17"/>
          <p:cNvSpPr>
            <a:spLocks noGrp="1"/>
          </p:cNvSpPr>
          <p:nvPr>
            <p:ph type="title" hasCustomPrompt="1"/>
          </p:nvPr>
        </p:nvSpPr>
        <p:spPr>
          <a:xfrm>
            <a:off x="609600" y="142484"/>
            <a:ext cx="10972801" cy="680480"/>
          </a:xfrm>
          <a:prstGeom prst="rect">
            <a:avLst/>
          </a:prstGeom>
        </p:spPr>
        <p:txBody>
          <a:bodyPr vert="horz" anchor="ctr" anchorCtr="0"/>
          <a:lstStyle>
            <a:lvl1pPr algn="l">
              <a:defRPr sz="3600" cap="all" baseline="0">
                <a:solidFill>
                  <a:schemeClr val="bg1"/>
                </a:solidFill>
              </a:defRPr>
            </a:lvl1pPr>
          </a:lstStyle>
          <a:p>
            <a:r>
              <a:rPr lang="en-US" dirty="0" smtClean="0"/>
              <a:t>Click to edit title</a:t>
            </a:r>
            <a:endParaRPr lang="en-US" dirty="0"/>
          </a:p>
        </p:txBody>
      </p:sp>
      <p:sp>
        <p:nvSpPr>
          <p:cNvPr id="14" name="Content Placeholder 2"/>
          <p:cNvSpPr>
            <a:spLocks noGrp="1"/>
          </p:cNvSpPr>
          <p:nvPr>
            <p:ph idx="1" hasCustomPrompt="1"/>
          </p:nvPr>
        </p:nvSpPr>
        <p:spPr>
          <a:xfrm>
            <a:off x="4766733" y="1219914"/>
            <a:ext cx="6815667" cy="4929796"/>
          </a:xfrm>
          <a:prstGeom prst="rect">
            <a:avLst/>
          </a:prstGeom>
        </p:spPr>
        <p:txBody>
          <a:bodyPr/>
          <a:lstStyle>
            <a:lvl1pPr>
              <a:defRPr sz="2400" baseline="0"/>
            </a:lvl1pPr>
            <a:lvl2pPr>
              <a:defRPr sz="2000"/>
            </a:lvl2pPr>
            <a:lvl3pPr>
              <a:defRPr sz="1600"/>
            </a:lvl3pPr>
            <a:lvl4pPr>
              <a:defRPr sz="1400"/>
            </a:lvl4pPr>
            <a:lvl5pPr>
              <a:defRPr sz="1400"/>
            </a:lvl5pPr>
            <a:lvl6pPr>
              <a:defRPr sz="2667"/>
            </a:lvl6pPr>
            <a:lvl7pPr>
              <a:defRPr sz="2667"/>
            </a:lvl7pPr>
            <a:lvl8pPr>
              <a:defRPr sz="2667"/>
            </a:lvl8pPr>
            <a:lvl9pPr>
              <a:defRPr sz="2667"/>
            </a:lvl9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3"/>
          <p:cNvSpPr>
            <a:spLocks noGrp="1"/>
          </p:cNvSpPr>
          <p:nvPr>
            <p:ph type="body" sz="half" idx="2" hasCustomPrompt="1"/>
          </p:nvPr>
        </p:nvSpPr>
        <p:spPr>
          <a:xfrm>
            <a:off x="609601" y="2198741"/>
            <a:ext cx="4011084" cy="3950969"/>
          </a:xfrm>
          <a:prstGeom prst="rect">
            <a:avLst/>
          </a:prstGeom>
        </p:spPr>
        <p:txBody>
          <a:bodyPr/>
          <a:lstStyle>
            <a:lvl1pPr marL="0" indent="0">
              <a:buNone/>
              <a:defRPr sz="2000"/>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smtClean="0"/>
              <a:t>Click to edit text</a:t>
            </a:r>
          </a:p>
        </p:txBody>
      </p:sp>
      <p:sp>
        <p:nvSpPr>
          <p:cNvPr id="17" name="Text Placeholder 3"/>
          <p:cNvSpPr>
            <a:spLocks noGrp="1"/>
          </p:cNvSpPr>
          <p:nvPr>
            <p:ph type="body" sz="half" idx="11" hasCustomPrompt="1"/>
          </p:nvPr>
        </p:nvSpPr>
        <p:spPr>
          <a:xfrm>
            <a:off x="609599" y="1219915"/>
            <a:ext cx="4011084" cy="978827"/>
          </a:xfrm>
          <a:prstGeom prst="rect">
            <a:avLst/>
          </a:prstGeom>
        </p:spPr>
        <p:txBody>
          <a:bodyPr/>
          <a:lstStyle>
            <a:lvl1pPr marL="0" indent="0">
              <a:buNone/>
              <a:defRPr sz="2400" b="1"/>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smtClean="0"/>
              <a:t>Click to edit text</a:t>
            </a:r>
          </a:p>
        </p:txBody>
      </p:sp>
      <p:sp>
        <p:nvSpPr>
          <p:cNvPr id="7" name="Footer Placeholder 7"/>
          <p:cNvSpPr>
            <a:spLocks noGrp="1"/>
          </p:cNvSpPr>
          <p:nvPr>
            <p:ph type="ftr" sz="quarter" idx="12"/>
          </p:nvPr>
        </p:nvSpPr>
        <p:spPr>
          <a:xfrm>
            <a:off x="609600" y="6352118"/>
            <a:ext cx="4980517" cy="366183"/>
          </a:xfrm>
        </p:spPr>
        <p:txBody>
          <a:bodyPr/>
          <a:lstStyle>
            <a:lvl1pPr algn="l">
              <a:defRPr sz="1600">
                <a:solidFill>
                  <a:schemeClr val="tx1">
                    <a:tint val="75000"/>
                  </a:schemeClr>
                </a:solidFill>
              </a:defRPr>
            </a:lvl1pPr>
          </a:lstStyle>
          <a:p>
            <a:pPr>
              <a:defRPr/>
            </a:pPr>
            <a:endParaRPr lang="en-US"/>
          </a:p>
        </p:txBody>
      </p:sp>
      <p:sp>
        <p:nvSpPr>
          <p:cNvPr id="8" name="Date Placeholder 9"/>
          <p:cNvSpPr>
            <a:spLocks noGrp="1"/>
          </p:cNvSpPr>
          <p:nvPr>
            <p:ph type="dt" sz="half" idx="13"/>
          </p:nvPr>
        </p:nvSpPr>
        <p:spPr/>
        <p:txBody>
          <a:bodyPr/>
          <a:lstStyle>
            <a:lvl1pPr>
              <a:defRPr/>
            </a:lvl1pPr>
          </a:lstStyle>
          <a:p>
            <a:fld id="{617F15E7-59B5-4483-A1DA-253CFB69AF52}" type="datetimeFigureOut">
              <a:rPr lang="en-US" altLang="en-US"/>
              <a:pPr/>
              <a:t>7/18/16</a:t>
            </a:fld>
            <a:endParaRPr lang="en-US" altLang="en-US"/>
          </a:p>
        </p:txBody>
      </p:sp>
      <p:sp>
        <p:nvSpPr>
          <p:cNvPr id="9" name="Slide Number Placeholder 10"/>
          <p:cNvSpPr>
            <a:spLocks noGrp="1"/>
          </p:cNvSpPr>
          <p:nvPr>
            <p:ph type="sldNum" sz="quarter" idx="14"/>
          </p:nvPr>
        </p:nvSpPr>
        <p:spPr>
          <a:xfrm>
            <a:off x="9192685" y="6352118"/>
            <a:ext cx="2389716" cy="366183"/>
          </a:xfrm>
        </p:spPr>
        <p:txBody>
          <a:bodyPr/>
          <a:lstStyle>
            <a:lvl1pPr>
              <a:defRPr/>
            </a:lvl1pPr>
          </a:lstStyle>
          <a:p>
            <a:fld id="{98A3C1B4-F4DF-4DF8-8F2B-A2034139E69B}" type="slidenum">
              <a:rPr lang="en-US" altLang="en-US"/>
              <a:pPr/>
              <a:t>‹#›</a:t>
            </a:fld>
            <a:endParaRPr lang="en-US" altLang="en-US"/>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90936" y="80388"/>
            <a:ext cx="1591464" cy="804672"/>
          </a:xfrm>
          <a:prstGeom prst="rect">
            <a:avLst/>
          </a:prstGeom>
        </p:spPr>
      </p:pic>
    </p:spTree>
    <p:extLst>
      <p:ext uri="{BB962C8B-B14F-4D97-AF65-F5344CB8AC3E}">
        <p14:creationId xmlns:p14="http://schemas.microsoft.com/office/powerpoint/2010/main" val="4008098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7"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 y="-6350"/>
            <a:ext cx="12252960" cy="68922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 name="Title 17"/>
          <p:cNvSpPr>
            <a:spLocks noGrp="1"/>
          </p:cNvSpPr>
          <p:nvPr>
            <p:ph type="title" hasCustomPrompt="1"/>
          </p:nvPr>
        </p:nvSpPr>
        <p:spPr>
          <a:xfrm>
            <a:off x="609600" y="142484"/>
            <a:ext cx="10972801" cy="680480"/>
          </a:xfrm>
          <a:prstGeom prst="rect">
            <a:avLst/>
          </a:prstGeom>
        </p:spPr>
        <p:txBody>
          <a:bodyPr vert="horz" anchor="ctr" anchorCtr="0"/>
          <a:lstStyle>
            <a:lvl1pPr algn="l">
              <a:defRPr sz="3600" cap="all" baseline="0">
                <a:solidFill>
                  <a:schemeClr val="bg1"/>
                </a:solidFill>
              </a:defRPr>
            </a:lvl1pPr>
          </a:lstStyle>
          <a:p>
            <a:r>
              <a:rPr lang="en-US" dirty="0" smtClean="0"/>
              <a:t>Click to edit title</a:t>
            </a:r>
            <a:endParaRPr lang="en-US" dirty="0"/>
          </a:p>
        </p:txBody>
      </p:sp>
      <p:sp>
        <p:nvSpPr>
          <p:cNvPr id="4" name="Footer Placeholder 7"/>
          <p:cNvSpPr>
            <a:spLocks noGrp="1"/>
          </p:cNvSpPr>
          <p:nvPr>
            <p:ph type="ftr" sz="quarter" idx="10"/>
          </p:nvPr>
        </p:nvSpPr>
        <p:spPr>
          <a:xfrm>
            <a:off x="609600" y="6352118"/>
            <a:ext cx="4980517" cy="366183"/>
          </a:xfrm>
        </p:spPr>
        <p:txBody>
          <a:bodyPr/>
          <a:lstStyle>
            <a:lvl1pPr algn="l">
              <a:defRPr sz="1600">
                <a:solidFill>
                  <a:schemeClr val="tx1">
                    <a:tint val="75000"/>
                  </a:schemeClr>
                </a:solidFill>
              </a:defRPr>
            </a:lvl1pPr>
          </a:lstStyle>
          <a:p>
            <a:pPr>
              <a:defRPr/>
            </a:pPr>
            <a:endParaRPr lang="en-US" dirty="0"/>
          </a:p>
        </p:txBody>
      </p:sp>
      <p:sp>
        <p:nvSpPr>
          <p:cNvPr id="5" name="Date Placeholder 9"/>
          <p:cNvSpPr>
            <a:spLocks noGrp="1"/>
          </p:cNvSpPr>
          <p:nvPr>
            <p:ph type="dt" sz="half" idx="11"/>
          </p:nvPr>
        </p:nvSpPr>
        <p:spPr/>
        <p:txBody>
          <a:bodyPr/>
          <a:lstStyle>
            <a:lvl1pPr>
              <a:defRPr/>
            </a:lvl1pPr>
          </a:lstStyle>
          <a:p>
            <a:fld id="{7F70ACB5-0786-458E-838F-25A30612518E}" type="datetimeFigureOut">
              <a:rPr lang="en-US" altLang="en-US"/>
              <a:pPr/>
              <a:t>7/18/16</a:t>
            </a:fld>
            <a:endParaRPr lang="en-US" altLang="en-US"/>
          </a:p>
        </p:txBody>
      </p:sp>
      <p:sp>
        <p:nvSpPr>
          <p:cNvPr id="6" name="Slide Number Placeholder 10"/>
          <p:cNvSpPr>
            <a:spLocks noGrp="1"/>
          </p:cNvSpPr>
          <p:nvPr>
            <p:ph type="sldNum" sz="quarter" idx="12"/>
          </p:nvPr>
        </p:nvSpPr>
        <p:spPr>
          <a:xfrm>
            <a:off x="9192685" y="6352118"/>
            <a:ext cx="2389716" cy="366183"/>
          </a:xfrm>
        </p:spPr>
        <p:txBody>
          <a:bodyPr/>
          <a:lstStyle>
            <a:lvl1pPr>
              <a:defRPr/>
            </a:lvl1pPr>
          </a:lstStyle>
          <a:p>
            <a:fld id="{148CBCA4-F4C6-445C-9F2C-E85F735ABB0B}" type="slidenum">
              <a:rPr lang="en-US" altLang="en-US"/>
              <a:pPr/>
              <a:t>‹#›</a:t>
            </a:fld>
            <a:endParaRPr lang="en-US" altLang="en-US"/>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90936" y="80388"/>
            <a:ext cx="1591464" cy="804672"/>
          </a:xfrm>
          <a:prstGeom prst="rect">
            <a:avLst/>
          </a:prstGeom>
        </p:spPr>
      </p:pic>
    </p:spTree>
    <p:extLst>
      <p:ext uri="{BB962C8B-B14F-4D97-AF65-F5344CB8AC3E}">
        <p14:creationId xmlns:p14="http://schemas.microsoft.com/office/powerpoint/2010/main" val="1383157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3"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480" y="0"/>
            <a:ext cx="12252960" cy="6892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 name="Title 17"/>
          <p:cNvSpPr>
            <a:spLocks noGrp="1"/>
          </p:cNvSpPr>
          <p:nvPr>
            <p:ph type="title" hasCustomPrompt="1"/>
          </p:nvPr>
        </p:nvSpPr>
        <p:spPr>
          <a:xfrm>
            <a:off x="609600" y="2857500"/>
            <a:ext cx="10972800" cy="1143000"/>
          </a:xfrm>
          <a:prstGeom prst="rect">
            <a:avLst/>
          </a:prstGeom>
        </p:spPr>
        <p:txBody>
          <a:bodyPr vert="horz"/>
          <a:lstStyle>
            <a:lvl1pPr>
              <a:defRPr sz="4000" cap="all" baseline="0">
                <a:solidFill>
                  <a:srgbClr val="FFFFFF"/>
                </a:solidFill>
              </a:defRPr>
            </a:lvl1pPr>
          </a:lstStyle>
          <a:p>
            <a:r>
              <a:rPr lang="en-US" dirty="0" smtClean="0"/>
              <a:t>Click to edit closing message</a:t>
            </a:r>
            <a:endParaRPr lang="en-US" dirty="0"/>
          </a:p>
        </p:txBody>
      </p:sp>
      <p:sp>
        <p:nvSpPr>
          <p:cNvPr id="2" name="TextBox 1"/>
          <p:cNvSpPr txBox="1"/>
          <p:nvPr userDrawn="1"/>
        </p:nvSpPr>
        <p:spPr>
          <a:xfrm>
            <a:off x="1667934" y="4614333"/>
            <a:ext cx="8856132" cy="646331"/>
          </a:xfrm>
          <a:prstGeom prst="rect">
            <a:avLst/>
          </a:prstGeom>
          <a:noFill/>
        </p:spPr>
        <p:txBody>
          <a:bodyPr wrap="square" rtlCol="0">
            <a:spAutoFit/>
          </a:bodyPr>
          <a:lstStyle/>
          <a:p>
            <a:pPr algn="ctr"/>
            <a:r>
              <a:rPr lang="en-US" sz="1800" b="0" i="0" u="none" strike="noStrike" kern="1200" baseline="0" dirty="0" smtClean="0">
                <a:solidFill>
                  <a:schemeClr val="bg1"/>
                </a:solidFill>
                <a:latin typeface="Calibri" panose="020F0502020204030204" pitchFamily="34" charset="0"/>
                <a:ea typeface="MS PGothic" panose="020B0600070205080204" pitchFamily="34" charset="-128"/>
                <a:cs typeface="+mn-cs"/>
              </a:rPr>
              <a:t>All trademarks are the property of 360 Yield Center, its affiliates and/or its licensors. </a:t>
            </a:r>
          </a:p>
          <a:p>
            <a:pPr algn="ctr"/>
            <a:r>
              <a:rPr lang="en-US" sz="1800" b="0" i="0" u="none" strike="noStrike" kern="1200" baseline="0" dirty="0" smtClean="0">
                <a:solidFill>
                  <a:schemeClr val="bg1"/>
                </a:solidFill>
                <a:latin typeface="Calibri" panose="020F0502020204030204" pitchFamily="34" charset="0"/>
                <a:ea typeface="MS PGothic" panose="020B0600070205080204" pitchFamily="34" charset="-128"/>
                <a:cs typeface="+mn-cs"/>
              </a:rPr>
              <a:t>©2016 360 Yield Center. All rights reserved.</a:t>
            </a:r>
            <a:endParaRPr lang="en-US" dirty="0">
              <a:solidFill>
                <a:schemeClr val="bg1"/>
              </a:solidFill>
            </a:endParaRPr>
          </a:p>
        </p:txBody>
      </p:sp>
    </p:spTree>
    <p:extLst>
      <p:ext uri="{BB962C8B-B14F-4D97-AF65-F5344CB8AC3E}">
        <p14:creationId xmlns:p14="http://schemas.microsoft.com/office/powerpoint/2010/main" val="40376923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Footer Placeholder 7"/>
          <p:cNvSpPr>
            <a:spLocks noGrp="1"/>
          </p:cNvSpPr>
          <p:nvPr>
            <p:ph type="ftr" sz="quarter" idx="3"/>
          </p:nvPr>
        </p:nvSpPr>
        <p:spPr>
          <a:xfrm>
            <a:off x="493184" y="6352118"/>
            <a:ext cx="5096933" cy="366183"/>
          </a:xfrm>
          <a:prstGeom prst="rect">
            <a:avLst/>
          </a:prstGeom>
        </p:spPr>
        <p:txBody>
          <a:bodyPr vert="horz" lIns="91440" tIns="45720" rIns="91440" bIns="45720" rtlCol="0" anchor="ctr"/>
          <a:lstStyle>
            <a:lvl1pPr algn="l" fontAlgn="auto">
              <a:spcBef>
                <a:spcPts val="0"/>
              </a:spcBef>
              <a:spcAft>
                <a:spcPts val="0"/>
              </a:spcAft>
              <a:defRPr sz="1600">
                <a:solidFill>
                  <a:schemeClr val="tx1">
                    <a:tint val="75000"/>
                  </a:schemeClr>
                </a:solidFill>
                <a:latin typeface="+mn-lt"/>
                <a:ea typeface="+mn-ea"/>
                <a:cs typeface="+mn-cs"/>
              </a:defRPr>
            </a:lvl1pPr>
          </a:lstStyle>
          <a:p>
            <a:pPr>
              <a:defRPr/>
            </a:pPr>
            <a:endParaRPr lang="en-US"/>
          </a:p>
        </p:txBody>
      </p:sp>
      <p:sp>
        <p:nvSpPr>
          <p:cNvPr id="13" name="Date Placeholder 9"/>
          <p:cNvSpPr>
            <a:spLocks noGrp="1"/>
          </p:cNvSpPr>
          <p:nvPr>
            <p:ph type="dt" sz="half" idx="2"/>
          </p:nvPr>
        </p:nvSpPr>
        <p:spPr>
          <a:xfrm>
            <a:off x="6214533" y="6352118"/>
            <a:ext cx="2844800" cy="366183"/>
          </a:xfrm>
          <a:prstGeom prst="rect">
            <a:avLst/>
          </a:prstGeom>
        </p:spPr>
        <p:txBody>
          <a:bodyPr vert="horz" wrap="square" lIns="91440" tIns="45720" rIns="91440" bIns="45720" numCol="1" anchor="ctr" anchorCtr="0" compatLnSpc="1">
            <a:prstTxWarp prst="textNoShape">
              <a:avLst/>
            </a:prstTxWarp>
          </a:bodyPr>
          <a:lstStyle>
            <a:lvl1pPr algn="ctr">
              <a:defRPr sz="1600">
                <a:solidFill>
                  <a:srgbClr val="898989"/>
                </a:solidFill>
              </a:defRPr>
            </a:lvl1pPr>
          </a:lstStyle>
          <a:p>
            <a:fld id="{2BD642F3-F9CA-4645-9856-F15E18659C95}" type="datetimeFigureOut">
              <a:rPr lang="en-US" altLang="en-US"/>
              <a:pPr/>
              <a:t>7/18/16</a:t>
            </a:fld>
            <a:endParaRPr lang="en-US" altLang="en-US"/>
          </a:p>
        </p:txBody>
      </p:sp>
      <p:sp>
        <p:nvSpPr>
          <p:cNvPr id="14" name="Slide Number Placeholder 10"/>
          <p:cNvSpPr>
            <a:spLocks noGrp="1"/>
          </p:cNvSpPr>
          <p:nvPr>
            <p:ph type="sldNum" sz="quarter" idx="4"/>
          </p:nvPr>
        </p:nvSpPr>
        <p:spPr>
          <a:xfrm>
            <a:off x="9192685" y="6352118"/>
            <a:ext cx="2561167" cy="366183"/>
          </a:xfrm>
          <a:prstGeom prst="rect">
            <a:avLst/>
          </a:prstGeom>
        </p:spPr>
        <p:txBody>
          <a:bodyPr vert="horz" wrap="square" lIns="91440" tIns="45720" rIns="91440" bIns="45720" numCol="1" anchor="ctr" anchorCtr="0" compatLnSpc="1">
            <a:prstTxWarp prst="textNoShape">
              <a:avLst/>
            </a:prstTxWarp>
          </a:bodyPr>
          <a:lstStyle>
            <a:lvl1pPr algn="r">
              <a:defRPr sz="1600">
                <a:solidFill>
                  <a:srgbClr val="898989"/>
                </a:solidFill>
              </a:defRPr>
            </a:lvl1pPr>
          </a:lstStyle>
          <a:p>
            <a:fld id="{A4A60D94-F5AD-4147-8DA7-D1CAE3FE38A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Lst>
  <p:hf hdr="0" ftr="0" dt="0"/>
  <p:txStyles>
    <p:titleStyle>
      <a:lvl1pPr algn="ctr" defTabSz="609585" rtl="0" eaLnBrk="0" fontAlgn="base" hangingPunct="0">
        <a:spcBef>
          <a:spcPct val="0"/>
        </a:spcBef>
        <a:spcAft>
          <a:spcPct val="0"/>
        </a:spcAft>
        <a:defRPr sz="5867" kern="1200">
          <a:solidFill>
            <a:schemeClr val="tx1"/>
          </a:solidFill>
          <a:latin typeface="+mj-lt"/>
          <a:ea typeface="MS PGothic" panose="020B0600070205080204" pitchFamily="34" charset="-128"/>
          <a:cs typeface="ＭＳ Ｐゴシック" charset="0"/>
        </a:defRPr>
      </a:lvl1pPr>
      <a:lvl2pPr algn="ctr" defTabSz="609585" rtl="0" eaLnBrk="0" fontAlgn="base" hangingPunct="0">
        <a:spcBef>
          <a:spcPct val="0"/>
        </a:spcBef>
        <a:spcAft>
          <a:spcPct val="0"/>
        </a:spcAft>
        <a:defRPr sz="5867">
          <a:solidFill>
            <a:schemeClr val="tx1"/>
          </a:solidFill>
          <a:latin typeface="Calibri" charset="0"/>
          <a:ea typeface="MS PGothic" panose="020B0600070205080204" pitchFamily="34" charset="-128"/>
          <a:cs typeface="ＭＳ Ｐゴシック" charset="0"/>
        </a:defRPr>
      </a:lvl2pPr>
      <a:lvl3pPr algn="ctr" defTabSz="609585" rtl="0" eaLnBrk="0" fontAlgn="base" hangingPunct="0">
        <a:spcBef>
          <a:spcPct val="0"/>
        </a:spcBef>
        <a:spcAft>
          <a:spcPct val="0"/>
        </a:spcAft>
        <a:defRPr sz="5867">
          <a:solidFill>
            <a:schemeClr val="tx1"/>
          </a:solidFill>
          <a:latin typeface="Calibri" charset="0"/>
          <a:ea typeface="MS PGothic" panose="020B0600070205080204" pitchFamily="34" charset="-128"/>
          <a:cs typeface="ＭＳ Ｐゴシック" charset="0"/>
        </a:defRPr>
      </a:lvl3pPr>
      <a:lvl4pPr algn="ctr" defTabSz="609585" rtl="0" eaLnBrk="0" fontAlgn="base" hangingPunct="0">
        <a:spcBef>
          <a:spcPct val="0"/>
        </a:spcBef>
        <a:spcAft>
          <a:spcPct val="0"/>
        </a:spcAft>
        <a:defRPr sz="5867">
          <a:solidFill>
            <a:schemeClr val="tx1"/>
          </a:solidFill>
          <a:latin typeface="Calibri" charset="0"/>
          <a:ea typeface="MS PGothic" panose="020B0600070205080204" pitchFamily="34" charset="-128"/>
          <a:cs typeface="ＭＳ Ｐゴシック" charset="0"/>
        </a:defRPr>
      </a:lvl4pPr>
      <a:lvl5pPr algn="ctr" defTabSz="609585" rtl="0" eaLnBrk="0" fontAlgn="base" hangingPunct="0">
        <a:spcBef>
          <a:spcPct val="0"/>
        </a:spcBef>
        <a:spcAft>
          <a:spcPct val="0"/>
        </a:spcAft>
        <a:defRPr sz="5867">
          <a:solidFill>
            <a:schemeClr val="tx1"/>
          </a:solidFill>
          <a:latin typeface="Calibri" charset="0"/>
          <a:ea typeface="MS PGothic" panose="020B0600070205080204" pitchFamily="34" charset="-128"/>
          <a:cs typeface="ＭＳ Ｐゴシック" charset="0"/>
        </a:defRPr>
      </a:lvl5pPr>
      <a:lvl6pPr marL="609585" algn="ctr" defTabSz="609585" rtl="0" fontAlgn="base">
        <a:spcBef>
          <a:spcPct val="0"/>
        </a:spcBef>
        <a:spcAft>
          <a:spcPct val="0"/>
        </a:spcAft>
        <a:defRPr sz="5867">
          <a:solidFill>
            <a:schemeClr val="tx1"/>
          </a:solidFill>
          <a:latin typeface="Calibri" charset="0"/>
          <a:ea typeface="ＭＳ Ｐゴシック" charset="0"/>
          <a:cs typeface="ＭＳ Ｐゴシック" charset="0"/>
        </a:defRPr>
      </a:lvl6pPr>
      <a:lvl7pPr marL="1219170" algn="ctr" defTabSz="609585" rtl="0" fontAlgn="base">
        <a:spcBef>
          <a:spcPct val="0"/>
        </a:spcBef>
        <a:spcAft>
          <a:spcPct val="0"/>
        </a:spcAft>
        <a:defRPr sz="5867">
          <a:solidFill>
            <a:schemeClr val="tx1"/>
          </a:solidFill>
          <a:latin typeface="Calibri" charset="0"/>
          <a:ea typeface="ＭＳ Ｐゴシック" charset="0"/>
          <a:cs typeface="ＭＳ Ｐゴシック" charset="0"/>
        </a:defRPr>
      </a:lvl7pPr>
      <a:lvl8pPr marL="1828754" algn="ctr" defTabSz="609585" rtl="0" fontAlgn="base">
        <a:spcBef>
          <a:spcPct val="0"/>
        </a:spcBef>
        <a:spcAft>
          <a:spcPct val="0"/>
        </a:spcAft>
        <a:defRPr sz="5867">
          <a:solidFill>
            <a:schemeClr val="tx1"/>
          </a:solidFill>
          <a:latin typeface="Calibri" charset="0"/>
          <a:ea typeface="ＭＳ Ｐゴシック" charset="0"/>
          <a:cs typeface="ＭＳ Ｐゴシック" charset="0"/>
        </a:defRPr>
      </a:lvl8pPr>
      <a:lvl9pPr marL="2438339" algn="ctr" defTabSz="609585" rtl="0" fontAlgn="base">
        <a:spcBef>
          <a:spcPct val="0"/>
        </a:spcBef>
        <a:spcAft>
          <a:spcPct val="0"/>
        </a:spcAft>
        <a:defRPr sz="5867">
          <a:solidFill>
            <a:schemeClr val="tx1"/>
          </a:solidFill>
          <a:latin typeface="Calibri" charset="0"/>
          <a:ea typeface="ＭＳ Ｐゴシック" charset="0"/>
          <a:cs typeface="ＭＳ Ｐゴシック" charset="0"/>
        </a:defRPr>
      </a:lvl9pPr>
    </p:titleStyle>
    <p:bodyStyle>
      <a:lvl1pPr marL="457189" indent="-457189" algn="l" defTabSz="609585" rtl="0" eaLnBrk="0" fontAlgn="base" hangingPunct="0">
        <a:spcBef>
          <a:spcPct val="20000"/>
        </a:spcBef>
        <a:spcAft>
          <a:spcPct val="0"/>
        </a:spcAft>
        <a:buFont typeface="Arial" panose="020B0604020202020204" pitchFamily="34" charset="0"/>
        <a:buChar char="•"/>
        <a:defRPr sz="4267" kern="1200">
          <a:solidFill>
            <a:schemeClr val="tx1"/>
          </a:solidFill>
          <a:latin typeface="+mn-lt"/>
          <a:ea typeface="MS PGothic" panose="020B0600070205080204" pitchFamily="34" charset="-128"/>
          <a:cs typeface="ＭＳ Ｐゴシック" charset="0"/>
        </a:defRPr>
      </a:lvl1pPr>
      <a:lvl2pPr marL="990575" indent="-380990" algn="l" defTabSz="609585" rtl="0" eaLnBrk="0" fontAlgn="base" hangingPunct="0">
        <a:spcBef>
          <a:spcPct val="20000"/>
        </a:spcBef>
        <a:spcAft>
          <a:spcPct val="0"/>
        </a:spcAft>
        <a:buFont typeface="Arial" panose="020B0604020202020204" pitchFamily="34" charset="0"/>
        <a:buChar char="–"/>
        <a:defRPr sz="3733" kern="1200">
          <a:solidFill>
            <a:schemeClr val="tx1"/>
          </a:solidFill>
          <a:latin typeface="+mn-lt"/>
          <a:ea typeface="MS PGothic" panose="020B0600070205080204" pitchFamily="34" charset="-128"/>
          <a:cs typeface="+mn-cs"/>
        </a:defRPr>
      </a:lvl2pPr>
      <a:lvl3pPr marL="1523962" indent="-304792" algn="l" defTabSz="609585"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mn-cs"/>
        </a:defRPr>
      </a:lvl3pPr>
      <a:lvl4pPr marL="2133547" indent="-304792" algn="l" defTabSz="609585" rtl="0" eaLnBrk="0" fontAlgn="base" hangingPunct="0">
        <a:spcBef>
          <a:spcPct val="20000"/>
        </a:spcBef>
        <a:spcAft>
          <a:spcPct val="0"/>
        </a:spcAft>
        <a:buFont typeface="Arial" panose="020B0604020202020204" pitchFamily="34" charset="0"/>
        <a:buChar char="–"/>
        <a:defRPr sz="2667" kern="1200">
          <a:solidFill>
            <a:schemeClr val="tx1"/>
          </a:solidFill>
          <a:latin typeface="+mn-lt"/>
          <a:ea typeface="MS PGothic" panose="020B0600070205080204" pitchFamily="34" charset="-128"/>
          <a:cs typeface="+mn-cs"/>
        </a:defRPr>
      </a:lvl4pPr>
      <a:lvl5pPr marL="2743131" indent="-304792" algn="l" defTabSz="609585" rtl="0" eaLnBrk="0" fontAlgn="base" hangingPunct="0">
        <a:spcBef>
          <a:spcPct val="20000"/>
        </a:spcBef>
        <a:spcAft>
          <a:spcPct val="0"/>
        </a:spcAft>
        <a:buFont typeface="Arial" panose="020B0604020202020204" pitchFamily="34" charset="0"/>
        <a:buChar char="»"/>
        <a:defRPr sz="2667" kern="1200">
          <a:solidFill>
            <a:schemeClr val="tx1"/>
          </a:solidFill>
          <a:latin typeface="+mn-lt"/>
          <a:ea typeface="MS PGothic" panose="020B0600070205080204" pitchFamily="34" charset="-128"/>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4" Type="http://schemas.openxmlformats.org/officeDocument/2006/relationships/image" Target="../media/image17.jpg"/><Relationship Id="rId5" Type="http://schemas.openxmlformats.org/officeDocument/2006/relationships/image" Target="../media/image20.jpg"/><Relationship Id="rId1" Type="http://schemas.openxmlformats.org/officeDocument/2006/relationships/slideLayout" Target="../slideLayouts/slideLayout3.xml"/><Relationship Id="rId2" Type="http://schemas.openxmlformats.org/officeDocument/2006/relationships/image" Target="../media/image1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g"/><Relationship Id="rId3"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59575" y="2530764"/>
            <a:ext cx="5432425" cy="1847273"/>
          </a:xfrm>
        </p:spPr>
        <p:txBody>
          <a:bodyPr/>
          <a:lstStyle/>
          <a:p>
            <a:pPr>
              <a:lnSpc>
                <a:spcPts val="2500"/>
              </a:lnSpc>
            </a:pPr>
            <a:r>
              <a:rPr lang="en-US" sz="2400" dirty="0" smtClean="0"/>
              <a:t>360 yield center </a:t>
            </a:r>
          </a:p>
          <a:p>
            <a:pPr>
              <a:lnSpc>
                <a:spcPts val="2500"/>
              </a:lnSpc>
            </a:pPr>
            <a:r>
              <a:rPr lang="en-US" sz="2400" dirty="0" smtClean="0"/>
              <a:t>Dealer webinar </a:t>
            </a:r>
          </a:p>
          <a:p>
            <a:pPr>
              <a:lnSpc>
                <a:spcPts val="2500"/>
              </a:lnSpc>
            </a:pPr>
            <a:r>
              <a:rPr lang="en-US" sz="2400" dirty="0" smtClean="0"/>
              <a:t>JULY 14, </a:t>
            </a:r>
            <a:r>
              <a:rPr lang="en-US" sz="2400" dirty="0" smtClean="0"/>
              <a:t>2016</a:t>
            </a:r>
          </a:p>
          <a:p>
            <a:pPr>
              <a:lnSpc>
                <a:spcPts val="2500"/>
              </a:lnSpc>
            </a:pPr>
            <a:r>
              <a:rPr lang="en-US" sz="2400" dirty="0" smtClean="0"/>
              <a:t>Disease and insect scouting</a:t>
            </a:r>
            <a:endParaRPr lang="en-US" sz="2400" dirty="0"/>
          </a:p>
        </p:txBody>
      </p:sp>
    </p:spTree>
    <p:extLst>
      <p:ext uri="{BB962C8B-B14F-4D97-AF65-F5344CB8AC3E}">
        <p14:creationId xmlns:p14="http://schemas.microsoft.com/office/powerpoint/2010/main" val="3542936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stretch>
            <a:fillRect/>
          </a:stretch>
        </p:blipFill>
        <p:spPr>
          <a:xfrm>
            <a:off x="609600" y="1600201"/>
            <a:ext cx="5340406" cy="4426043"/>
          </a:xfrm>
          <a:prstGeom prst="rect">
            <a:avLst/>
          </a:prstGeom>
        </p:spPr>
      </p:pic>
      <p:sp>
        <p:nvSpPr>
          <p:cNvPr id="3" name="Content Placeholder 2"/>
          <p:cNvSpPr>
            <a:spLocks noGrp="1"/>
          </p:cNvSpPr>
          <p:nvPr>
            <p:ph sz="half" idx="2"/>
          </p:nvPr>
        </p:nvSpPr>
        <p:spPr/>
        <p:txBody>
          <a:bodyPr/>
          <a:lstStyle/>
          <a:p>
            <a:r>
              <a:rPr lang="en-US" dirty="0" smtClean="0"/>
              <a:t>Eggs change color as larvae develop</a:t>
            </a:r>
          </a:p>
          <a:p>
            <a:r>
              <a:rPr lang="en-US" dirty="0" smtClean="0"/>
              <a:t>Hatch typically occurs in 7- 10 days</a:t>
            </a:r>
          </a:p>
          <a:p>
            <a:r>
              <a:rPr lang="en-US" dirty="0" smtClean="0"/>
              <a:t>Once hatched the larvae move to protected areas of the plant</a:t>
            </a:r>
          </a:p>
          <a:p>
            <a:r>
              <a:rPr lang="en-US" dirty="0" smtClean="0"/>
              <a:t>Eventually move into the ear</a:t>
            </a:r>
            <a:endParaRPr lang="en-US" dirty="0"/>
          </a:p>
        </p:txBody>
      </p:sp>
      <p:sp>
        <p:nvSpPr>
          <p:cNvPr id="4" name="Title 3"/>
          <p:cNvSpPr>
            <a:spLocks noGrp="1"/>
          </p:cNvSpPr>
          <p:nvPr>
            <p:ph type="title"/>
          </p:nvPr>
        </p:nvSpPr>
        <p:spPr/>
        <p:txBody>
          <a:bodyPr/>
          <a:lstStyle/>
          <a:p>
            <a:r>
              <a:rPr lang="en-US" dirty="0" smtClean="0"/>
              <a:t>Western bean cutworm</a:t>
            </a:r>
            <a:endParaRPr lang="en-US" dirty="0"/>
          </a:p>
        </p:txBody>
      </p:sp>
      <p:sp>
        <p:nvSpPr>
          <p:cNvPr id="5" name="Slide Number Placeholder 4"/>
          <p:cNvSpPr>
            <a:spLocks noGrp="1"/>
          </p:cNvSpPr>
          <p:nvPr>
            <p:ph type="sldNum" sz="quarter" idx="12"/>
          </p:nvPr>
        </p:nvSpPr>
        <p:spPr/>
        <p:txBody>
          <a:bodyPr/>
          <a:lstStyle/>
          <a:p>
            <a:fld id="{07E0664D-32B9-4DFF-A67D-2A14613E911C}" type="slidenum">
              <a:rPr lang="en-US" altLang="en-US" smtClean="0"/>
              <a:pPr/>
              <a:t>10</a:t>
            </a:fld>
            <a:endParaRPr lang="en-US" altLang="en-US"/>
          </a:p>
        </p:txBody>
      </p:sp>
    </p:spTree>
    <p:extLst>
      <p:ext uri="{BB962C8B-B14F-4D97-AF65-F5344CB8AC3E}">
        <p14:creationId xmlns:p14="http://schemas.microsoft.com/office/powerpoint/2010/main" val="1657652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stretch>
            <a:fillRect/>
          </a:stretch>
        </p:blipFill>
        <p:spPr>
          <a:xfrm>
            <a:off x="695739" y="1600201"/>
            <a:ext cx="5163868" cy="4569010"/>
          </a:xfrm>
          <a:prstGeom prst="rect">
            <a:avLst/>
          </a:prstGeom>
        </p:spPr>
      </p:pic>
      <p:sp>
        <p:nvSpPr>
          <p:cNvPr id="3" name="Content Placeholder 2"/>
          <p:cNvSpPr>
            <a:spLocks noGrp="1"/>
          </p:cNvSpPr>
          <p:nvPr>
            <p:ph sz="half" idx="2"/>
          </p:nvPr>
        </p:nvSpPr>
        <p:spPr>
          <a:xfrm>
            <a:off x="6096000" y="1600201"/>
            <a:ext cx="5384800" cy="4525433"/>
          </a:xfrm>
        </p:spPr>
        <p:txBody>
          <a:bodyPr/>
          <a:lstStyle/>
          <a:p>
            <a:r>
              <a:rPr lang="en-US" sz="2000" dirty="0" smtClean="0"/>
              <a:t>Infestations are typically not uniform in a field so thorough scouting is required</a:t>
            </a:r>
          </a:p>
          <a:p>
            <a:r>
              <a:rPr lang="en-US" sz="2000" dirty="0" smtClean="0"/>
              <a:t>Examine at least 20 plants in five areas across a field</a:t>
            </a:r>
          </a:p>
          <a:p>
            <a:r>
              <a:rPr lang="en-US" sz="2000" dirty="0" smtClean="0"/>
              <a:t>Can have multiple larvae on one ear</a:t>
            </a:r>
          </a:p>
          <a:p>
            <a:r>
              <a:rPr lang="en-US" sz="2000" dirty="0" smtClean="0"/>
              <a:t>Know which traits you have or have not planted (Cry1F)</a:t>
            </a:r>
          </a:p>
          <a:p>
            <a:r>
              <a:rPr lang="en-US" sz="2000" dirty="0" smtClean="0"/>
              <a:t>Universities vary on threshold but if 5-7% of plants show egg masses or young larvae that is a good threshold</a:t>
            </a:r>
          </a:p>
          <a:p>
            <a:r>
              <a:rPr lang="en-US" sz="2000" dirty="0" smtClean="0"/>
              <a:t>Larvae need to encounter the insecticide, 360 UNDERCOVER will place it near the ear in the canopy</a:t>
            </a:r>
            <a:endParaRPr lang="en-US" sz="2000" dirty="0"/>
          </a:p>
        </p:txBody>
      </p:sp>
      <p:sp>
        <p:nvSpPr>
          <p:cNvPr id="4" name="Title 3"/>
          <p:cNvSpPr>
            <a:spLocks noGrp="1"/>
          </p:cNvSpPr>
          <p:nvPr>
            <p:ph type="title"/>
          </p:nvPr>
        </p:nvSpPr>
        <p:spPr/>
        <p:txBody>
          <a:bodyPr/>
          <a:lstStyle/>
          <a:p>
            <a:r>
              <a:rPr lang="en-US" dirty="0" smtClean="0"/>
              <a:t>Western bean cutworm</a:t>
            </a:r>
            <a:endParaRPr lang="en-US" dirty="0"/>
          </a:p>
        </p:txBody>
      </p:sp>
      <p:sp>
        <p:nvSpPr>
          <p:cNvPr id="5" name="Slide Number Placeholder 4"/>
          <p:cNvSpPr>
            <a:spLocks noGrp="1"/>
          </p:cNvSpPr>
          <p:nvPr>
            <p:ph type="sldNum" sz="quarter" idx="12"/>
          </p:nvPr>
        </p:nvSpPr>
        <p:spPr/>
        <p:txBody>
          <a:bodyPr/>
          <a:lstStyle/>
          <a:p>
            <a:fld id="{07E0664D-32B9-4DFF-A67D-2A14613E911C}" type="slidenum">
              <a:rPr lang="en-US" altLang="en-US" smtClean="0"/>
              <a:pPr/>
              <a:t>11</a:t>
            </a:fld>
            <a:endParaRPr lang="en-US" altLang="en-US" dirty="0"/>
          </a:p>
        </p:txBody>
      </p:sp>
    </p:spTree>
    <p:extLst>
      <p:ext uri="{BB962C8B-B14F-4D97-AF65-F5344CB8AC3E}">
        <p14:creationId xmlns:p14="http://schemas.microsoft.com/office/powerpoint/2010/main" val="3508465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rot="10800000">
            <a:off x="609600" y="1600201"/>
            <a:ext cx="5384800" cy="4038600"/>
          </a:xfrm>
        </p:spPr>
      </p:pic>
      <p:sp>
        <p:nvSpPr>
          <p:cNvPr id="3" name="Content Placeholder 2"/>
          <p:cNvSpPr>
            <a:spLocks noGrp="1"/>
          </p:cNvSpPr>
          <p:nvPr>
            <p:ph sz="half" idx="2"/>
          </p:nvPr>
        </p:nvSpPr>
        <p:spPr/>
        <p:txBody>
          <a:bodyPr/>
          <a:lstStyle/>
          <a:p>
            <a:r>
              <a:rPr lang="en-US" dirty="0" smtClean="0"/>
              <a:t>Kind of an oddity but making an appearance in bean fields this year</a:t>
            </a:r>
          </a:p>
          <a:p>
            <a:r>
              <a:rPr lang="en-US" dirty="0" smtClean="0"/>
              <a:t>Found in various locations in Midwest</a:t>
            </a:r>
          </a:p>
          <a:p>
            <a:r>
              <a:rPr lang="en-US" dirty="0" smtClean="0"/>
              <a:t>Typically vegetable or ornamental feeders</a:t>
            </a:r>
          </a:p>
          <a:p>
            <a:r>
              <a:rPr lang="en-US" dirty="0" smtClean="0"/>
              <a:t>Defoliation looks similar to Japanese beetle</a:t>
            </a:r>
          </a:p>
          <a:p>
            <a:r>
              <a:rPr lang="en-US" dirty="0" smtClean="0"/>
              <a:t>Lots of treatment options </a:t>
            </a:r>
          </a:p>
          <a:p>
            <a:r>
              <a:rPr lang="en-US" dirty="0" smtClean="0"/>
              <a:t>Use defoliation guide</a:t>
            </a:r>
            <a:endParaRPr lang="en-US" dirty="0"/>
          </a:p>
        </p:txBody>
      </p:sp>
      <p:sp>
        <p:nvSpPr>
          <p:cNvPr id="4" name="Title 3"/>
          <p:cNvSpPr>
            <a:spLocks noGrp="1"/>
          </p:cNvSpPr>
          <p:nvPr>
            <p:ph type="title"/>
          </p:nvPr>
        </p:nvSpPr>
        <p:spPr/>
        <p:txBody>
          <a:bodyPr/>
          <a:lstStyle/>
          <a:p>
            <a:r>
              <a:rPr lang="en-US" dirty="0" smtClean="0"/>
              <a:t>What is the red headed flea beetle?</a:t>
            </a:r>
            <a:endParaRPr lang="en-US" dirty="0"/>
          </a:p>
        </p:txBody>
      </p:sp>
      <p:sp>
        <p:nvSpPr>
          <p:cNvPr id="5" name="Slide Number Placeholder 4"/>
          <p:cNvSpPr>
            <a:spLocks noGrp="1"/>
          </p:cNvSpPr>
          <p:nvPr>
            <p:ph type="sldNum" sz="quarter" idx="12"/>
          </p:nvPr>
        </p:nvSpPr>
        <p:spPr/>
        <p:txBody>
          <a:bodyPr/>
          <a:lstStyle/>
          <a:p>
            <a:fld id="{07E0664D-32B9-4DFF-A67D-2A14613E911C}" type="slidenum">
              <a:rPr lang="en-US" altLang="en-US" smtClean="0"/>
              <a:pPr/>
              <a:t>12</a:t>
            </a:fld>
            <a:endParaRPr lang="en-US" altLang="en-US"/>
          </a:p>
        </p:txBody>
      </p:sp>
      <p:sp>
        <p:nvSpPr>
          <p:cNvPr id="7" name="TextBox 6"/>
          <p:cNvSpPr txBox="1"/>
          <p:nvPr/>
        </p:nvSpPr>
        <p:spPr>
          <a:xfrm>
            <a:off x="4294907" y="5638802"/>
            <a:ext cx="4075044" cy="307777"/>
          </a:xfrm>
          <a:prstGeom prst="rect">
            <a:avLst/>
          </a:prstGeom>
          <a:noFill/>
        </p:spPr>
        <p:txBody>
          <a:bodyPr wrap="square" rtlCol="0">
            <a:spAutoFit/>
          </a:bodyPr>
          <a:lstStyle/>
          <a:p>
            <a:r>
              <a:rPr lang="en-US" sz="1400" i="1" dirty="0" smtClean="0"/>
              <a:t>Photo by Jim Schwartz</a:t>
            </a:r>
            <a:endParaRPr lang="en-US" sz="1400" i="1" dirty="0"/>
          </a:p>
        </p:txBody>
      </p:sp>
    </p:spTree>
    <p:extLst>
      <p:ext uri="{BB962C8B-B14F-4D97-AF65-F5344CB8AC3E}">
        <p14:creationId xmlns:p14="http://schemas.microsoft.com/office/powerpoint/2010/main" val="1854991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rot="10800000">
            <a:off x="609600" y="1843881"/>
            <a:ext cx="5384800" cy="4038600"/>
          </a:xfrm>
        </p:spPr>
      </p:pic>
      <p:sp>
        <p:nvSpPr>
          <p:cNvPr id="3" name="Content Placeholder 2"/>
          <p:cNvSpPr>
            <a:spLocks noGrp="1"/>
          </p:cNvSpPr>
          <p:nvPr>
            <p:ph sz="half" idx="2"/>
          </p:nvPr>
        </p:nvSpPr>
        <p:spPr/>
        <p:txBody>
          <a:bodyPr/>
          <a:lstStyle/>
          <a:p>
            <a:r>
              <a:rPr lang="en-US" dirty="0" smtClean="0"/>
              <a:t>Defoliation caused by the </a:t>
            </a:r>
            <a:r>
              <a:rPr lang="en-US" dirty="0"/>
              <a:t>r</a:t>
            </a:r>
            <a:r>
              <a:rPr lang="en-US" dirty="0" smtClean="0"/>
              <a:t>ed </a:t>
            </a:r>
            <a:r>
              <a:rPr lang="en-US" dirty="0"/>
              <a:t>h</a:t>
            </a:r>
            <a:r>
              <a:rPr lang="en-US" dirty="0" smtClean="0"/>
              <a:t>eaded flea </a:t>
            </a:r>
            <a:r>
              <a:rPr lang="en-US" dirty="0"/>
              <a:t>b</a:t>
            </a:r>
            <a:r>
              <a:rPr lang="en-US" dirty="0" smtClean="0"/>
              <a:t>eetle</a:t>
            </a:r>
          </a:p>
          <a:p>
            <a:r>
              <a:rPr lang="en-US" dirty="0" smtClean="0"/>
              <a:t>There is the beetle on the leaf, will hop when disturbed</a:t>
            </a:r>
          </a:p>
          <a:p>
            <a:r>
              <a:rPr lang="en-US" dirty="0" smtClean="0"/>
              <a:t>Again, more of an oddity than anything but you may see it in your fields </a:t>
            </a:r>
            <a:endParaRPr lang="en-US" dirty="0"/>
          </a:p>
        </p:txBody>
      </p:sp>
      <p:sp>
        <p:nvSpPr>
          <p:cNvPr id="4" name="Title 3"/>
          <p:cNvSpPr>
            <a:spLocks noGrp="1"/>
          </p:cNvSpPr>
          <p:nvPr>
            <p:ph type="title"/>
          </p:nvPr>
        </p:nvSpPr>
        <p:spPr/>
        <p:txBody>
          <a:bodyPr/>
          <a:lstStyle/>
          <a:p>
            <a:r>
              <a:rPr lang="en-US" dirty="0" smtClean="0"/>
              <a:t>Red headed flea beetle</a:t>
            </a:r>
            <a:endParaRPr lang="en-US" dirty="0"/>
          </a:p>
        </p:txBody>
      </p:sp>
      <p:sp>
        <p:nvSpPr>
          <p:cNvPr id="5" name="Slide Number Placeholder 4"/>
          <p:cNvSpPr>
            <a:spLocks noGrp="1"/>
          </p:cNvSpPr>
          <p:nvPr>
            <p:ph type="sldNum" sz="quarter" idx="12"/>
          </p:nvPr>
        </p:nvSpPr>
        <p:spPr/>
        <p:txBody>
          <a:bodyPr/>
          <a:lstStyle/>
          <a:p>
            <a:fld id="{07E0664D-32B9-4DFF-A67D-2A14613E911C}" type="slidenum">
              <a:rPr lang="en-US" altLang="en-US" smtClean="0"/>
              <a:pPr/>
              <a:t>13</a:t>
            </a:fld>
            <a:endParaRPr lang="en-US" altLang="en-US"/>
          </a:p>
        </p:txBody>
      </p:sp>
      <p:sp>
        <p:nvSpPr>
          <p:cNvPr id="7" name="TextBox 6"/>
          <p:cNvSpPr txBox="1"/>
          <p:nvPr/>
        </p:nvSpPr>
        <p:spPr>
          <a:xfrm>
            <a:off x="4284974" y="5882482"/>
            <a:ext cx="3329609" cy="307777"/>
          </a:xfrm>
          <a:prstGeom prst="rect">
            <a:avLst/>
          </a:prstGeom>
          <a:noFill/>
        </p:spPr>
        <p:txBody>
          <a:bodyPr wrap="square" rtlCol="0">
            <a:spAutoFit/>
          </a:bodyPr>
          <a:lstStyle/>
          <a:p>
            <a:r>
              <a:rPr lang="en-US" sz="1400" i="1" dirty="0" smtClean="0"/>
              <a:t>Photo by Jim Schwartz</a:t>
            </a:r>
            <a:endParaRPr lang="en-US" sz="1400" i="1" dirty="0"/>
          </a:p>
        </p:txBody>
      </p:sp>
      <p:cxnSp>
        <p:nvCxnSpPr>
          <p:cNvPr id="9" name="Straight Arrow Connector 8"/>
          <p:cNvCxnSpPr/>
          <p:nvPr/>
        </p:nvCxnSpPr>
        <p:spPr>
          <a:xfrm flipH="1">
            <a:off x="3776871" y="3061252"/>
            <a:ext cx="2941981" cy="546652"/>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98304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smtClean="0"/>
              <a:t>Northern Corn Leaf Blight</a:t>
            </a:r>
          </a:p>
          <a:p>
            <a:r>
              <a:rPr lang="en-US" dirty="0" smtClean="0"/>
              <a:t>Gray Leaf Spot</a:t>
            </a:r>
          </a:p>
          <a:p>
            <a:r>
              <a:rPr lang="en-US" dirty="0" smtClean="0"/>
              <a:t>Common rust appearing in a </a:t>
            </a:r>
            <a:r>
              <a:rPr lang="en-US" smtClean="0"/>
              <a:t>few areas</a:t>
            </a:r>
            <a:endParaRPr lang="en-US" dirty="0" smtClean="0"/>
          </a:p>
        </p:txBody>
      </p:sp>
      <p:sp>
        <p:nvSpPr>
          <p:cNvPr id="3" name="Title 2"/>
          <p:cNvSpPr>
            <a:spLocks noGrp="1"/>
          </p:cNvSpPr>
          <p:nvPr>
            <p:ph type="title"/>
          </p:nvPr>
        </p:nvSpPr>
        <p:spPr/>
        <p:txBody>
          <a:bodyPr/>
          <a:lstStyle/>
          <a:p>
            <a:r>
              <a:rPr lang="en-US" dirty="0" smtClean="0"/>
              <a:t>Disease issues</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14</a:t>
            </a:fld>
            <a:endParaRPr lang="en-US" altLang="en-US"/>
          </a:p>
        </p:txBody>
      </p:sp>
    </p:spTree>
    <p:extLst>
      <p:ext uri="{BB962C8B-B14F-4D97-AF65-F5344CB8AC3E}">
        <p14:creationId xmlns:p14="http://schemas.microsoft.com/office/powerpoint/2010/main" val="3375194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2"/>
          </p:nvPr>
        </p:nvSpPr>
        <p:spPr/>
        <p:txBody>
          <a:bodyPr/>
          <a:lstStyle/>
          <a:p>
            <a:r>
              <a:rPr lang="en-US" sz="2200" dirty="0" smtClean="0"/>
              <a:t>Overwinters on residue</a:t>
            </a:r>
          </a:p>
          <a:p>
            <a:r>
              <a:rPr lang="en-US" sz="2200" dirty="0" smtClean="0"/>
              <a:t>Favored by heavy dews, high humidity or consistent showers and more moderate temperatures 65- 80 degree range</a:t>
            </a:r>
          </a:p>
          <a:p>
            <a:r>
              <a:rPr lang="en-US" sz="2200" dirty="0" smtClean="0"/>
              <a:t>Infections begin in the lower canopy and move up the plant, spores then spread to adjacent fields through wind</a:t>
            </a:r>
          </a:p>
          <a:p>
            <a:r>
              <a:rPr lang="en-US" sz="2200" dirty="0" smtClean="0"/>
              <a:t>Can produce spores in as little as one week allowing infections to spread quickly</a:t>
            </a:r>
            <a:endParaRPr lang="en-US" sz="2200" dirty="0"/>
          </a:p>
        </p:txBody>
      </p:sp>
      <p:sp>
        <p:nvSpPr>
          <p:cNvPr id="5" name="Title 4"/>
          <p:cNvSpPr>
            <a:spLocks noGrp="1"/>
          </p:cNvSpPr>
          <p:nvPr>
            <p:ph type="title"/>
          </p:nvPr>
        </p:nvSpPr>
        <p:spPr/>
        <p:txBody>
          <a:bodyPr/>
          <a:lstStyle/>
          <a:p>
            <a:r>
              <a:rPr lang="en-US" dirty="0" smtClean="0"/>
              <a:t>Northern corn leaf blight</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15</a:t>
            </a:fld>
            <a:endParaRPr lang="en-US" altLang="en-US"/>
          </a:p>
        </p:txBody>
      </p:sp>
      <p:pic>
        <p:nvPicPr>
          <p:cNvPr id="10" name="Content Placeholder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80060" y="1630976"/>
            <a:ext cx="4663440" cy="4266552"/>
          </a:xfrm>
        </p:spPr>
      </p:pic>
      <p:sp>
        <p:nvSpPr>
          <p:cNvPr id="11" name="TextBox 10"/>
          <p:cNvSpPr txBox="1"/>
          <p:nvPr/>
        </p:nvSpPr>
        <p:spPr>
          <a:xfrm>
            <a:off x="1787236" y="5971745"/>
            <a:ext cx="4606290" cy="307777"/>
          </a:xfrm>
          <a:prstGeom prst="rect">
            <a:avLst/>
          </a:prstGeom>
          <a:noFill/>
        </p:spPr>
        <p:txBody>
          <a:bodyPr wrap="square" rtlCol="0">
            <a:spAutoFit/>
          </a:bodyPr>
          <a:lstStyle/>
          <a:p>
            <a:r>
              <a:rPr lang="en-US" sz="1400" i="1" dirty="0" smtClean="0"/>
              <a:t>Photo courtesy of extension.entm.purdue.edu</a:t>
            </a:r>
            <a:endParaRPr lang="en-US" sz="1400" i="1" dirty="0"/>
          </a:p>
        </p:txBody>
      </p:sp>
    </p:spTree>
    <p:extLst>
      <p:ext uri="{BB962C8B-B14F-4D97-AF65-F5344CB8AC3E}">
        <p14:creationId xmlns:p14="http://schemas.microsoft.com/office/powerpoint/2010/main" val="2276768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sz="2800" dirty="0" smtClean="0"/>
              <a:t>Scout multiple areas of the field</a:t>
            </a:r>
          </a:p>
          <a:p>
            <a:r>
              <a:rPr lang="en-US" sz="2800" dirty="0" smtClean="0"/>
              <a:t>Scout continuous corn and/or no-till fields first</a:t>
            </a:r>
          </a:p>
          <a:p>
            <a:r>
              <a:rPr lang="en-US" sz="2800" dirty="0" smtClean="0"/>
              <a:t>Make sure you scout fields with lower NCLB ratings thoroughly</a:t>
            </a:r>
          </a:p>
          <a:p>
            <a:r>
              <a:rPr lang="en-US" sz="2800" dirty="0" smtClean="0"/>
              <a:t>Lesions can coalesce quickly and cause large loss of leaf area reducing photosynthetic capacity and leading to stalk lodging in addition to large yield loss</a:t>
            </a:r>
          </a:p>
          <a:p>
            <a:r>
              <a:rPr lang="en-US" sz="2800" dirty="0" smtClean="0"/>
              <a:t>Infections can spread quickly</a:t>
            </a:r>
          </a:p>
          <a:p>
            <a:r>
              <a:rPr lang="en-US" sz="2800" dirty="0" smtClean="0"/>
              <a:t>Headline AMP</a:t>
            </a:r>
            <a:r>
              <a:rPr lang="en-US" sz="2800" dirty="0"/>
              <a:t>®</a:t>
            </a:r>
            <a:r>
              <a:rPr lang="en-US" sz="2800" dirty="0" smtClean="0"/>
              <a:t> is a very good option</a:t>
            </a:r>
            <a:endParaRPr lang="en-US" sz="2800" dirty="0"/>
          </a:p>
        </p:txBody>
      </p:sp>
      <p:sp>
        <p:nvSpPr>
          <p:cNvPr id="3" name="Title 2"/>
          <p:cNvSpPr>
            <a:spLocks noGrp="1"/>
          </p:cNvSpPr>
          <p:nvPr>
            <p:ph type="title"/>
          </p:nvPr>
        </p:nvSpPr>
        <p:spPr/>
        <p:txBody>
          <a:bodyPr/>
          <a:lstStyle/>
          <a:p>
            <a:r>
              <a:rPr lang="en-US" dirty="0" smtClean="0"/>
              <a:t>Scouting Northern corn leaf blight</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16</a:t>
            </a:fld>
            <a:endParaRPr lang="en-US" altLang="en-US"/>
          </a:p>
        </p:txBody>
      </p:sp>
    </p:spTree>
    <p:extLst>
      <p:ext uri="{BB962C8B-B14F-4D97-AF65-F5344CB8AC3E}">
        <p14:creationId xmlns:p14="http://schemas.microsoft.com/office/powerpoint/2010/main" val="4023349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Look-a-likes</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17</a:t>
            </a:fld>
            <a:endParaRPr lang="en-US" altLang="en-US"/>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b="8316"/>
          <a:stretch/>
        </p:blipFill>
        <p:spPr>
          <a:xfrm>
            <a:off x="241954" y="1100185"/>
            <a:ext cx="3820999" cy="2416013"/>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b="17223"/>
          <a:stretch/>
        </p:blipFill>
        <p:spPr>
          <a:xfrm>
            <a:off x="4454086" y="1100185"/>
            <a:ext cx="4199517" cy="2661110"/>
          </a:xfrm>
          <a:prstGeom prst="rect">
            <a:avLst/>
          </a:prstGeom>
        </p:spPr>
      </p:pic>
      <p:pic>
        <p:nvPicPr>
          <p:cNvPr id="10" name="Content Placeholder 9"/>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5567469" y="3804193"/>
            <a:ext cx="3017285" cy="2760495"/>
          </a:xfr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7587923" y="2411927"/>
            <a:ext cx="5204423" cy="2784532"/>
          </a:xfrm>
          <a:prstGeom prst="rect">
            <a:avLst/>
          </a:prstGeom>
        </p:spPr>
      </p:pic>
      <p:sp>
        <p:nvSpPr>
          <p:cNvPr id="13" name="Rectangle 12"/>
          <p:cNvSpPr/>
          <p:nvPr/>
        </p:nvSpPr>
        <p:spPr>
          <a:xfrm>
            <a:off x="1104799" y="4513331"/>
            <a:ext cx="3195106"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Fungicide?</a:t>
            </a:r>
            <a:endParaRPr lang="en-US" sz="5400" b="0" cap="none" spc="0" dirty="0">
              <a:ln w="0"/>
              <a:solidFill>
                <a:schemeClr val="tx1"/>
              </a:solidFill>
              <a:effectLst>
                <a:outerShdw blurRad="38100" dist="19050" dir="2700000" algn="tl" rotWithShape="0">
                  <a:schemeClr val="dk1">
                    <a:alpha val="40000"/>
                  </a:schemeClr>
                </a:outerShdw>
              </a:effectLst>
            </a:endParaRPr>
          </a:p>
        </p:txBody>
      </p:sp>
      <p:cxnSp>
        <p:nvCxnSpPr>
          <p:cNvPr id="15" name="Straight Arrow Connector 14"/>
          <p:cNvCxnSpPr/>
          <p:nvPr/>
        </p:nvCxnSpPr>
        <p:spPr>
          <a:xfrm>
            <a:off x="4400038" y="4974996"/>
            <a:ext cx="1060874" cy="0"/>
          </a:xfrm>
          <a:prstGeom prst="straightConnector1">
            <a:avLst/>
          </a:prstGeom>
          <a:ln w="123825" cmpd="sng">
            <a:solidFill>
              <a:srgbClr val="FFFF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65169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09600" y="1615341"/>
            <a:ext cx="5384800" cy="4495681"/>
          </a:xfrm>
        </p:spPr>
      </p:pic>
      <p:sp>
        <p:nvSpPr>
          <p:cNvPr id="6" name="Content Placeholder 5"/>
          <p:cNvSpPr>
            <a:spLocks noGrp="1"/>
          </p:cNvSpPr>
          <p:nvPr>
            <p:ph sz="half" idx="2"/>
          </p:nvPr>
        </p:nvSpPr>
        <p:spPr/>
        <p:txBody>
          <a:bodyPr/>
          <a:lstStyle/>
          <a:p>
            <a:r>
              <a:rPr lang="en-US" dirty="0" smtClean="0"/>
              <a:t>Fungus overwinters on residue</a:t>
            </a:r>
          </a:p>
          <a:p>
            <a:r>
              <a:rPr lang="en-US" dirty="0" smtClean="0"/>
              <a:t>Infections begin on lower leaves and spread up through the canopy</a:t>
            </a:r>
          </a:p>
          <a:p>
            <a:r>
              <a:rPr lang="en-US" dirty="0" smtClean="0"/>
              <a:t>Favored by high humidity and temperatures in the upper 70’s – mid 80’s</a:t>
            </a:r>
          </a:p>
          <a:p>
            <a:r>
              <a:rPr lang="en-US" dirty="0" smtClean="0"/>
              <a:t>Large differences in hybrid susceptibility</a:t>
            </a:r>
            <a:endParaRPr lang="en-US" dirty="0"/>
          </a:p>
        </p:txBody>
      </p:sp>
      <p:sp>
        <p:nvSpPr>
          <p:cNvPr id="3" name="Title 2"/>
          <p:cNvSpPr>
            <a:spLocks noGrp="1"/>
          </p:cNvSpPr>
          <p:nvPr>
            <p:ph type="title"/>
          </p:nvPr>
        </p:nvSpPr>
        <p:spPr/>
        <p:txBody>
          <a:bodyPr/>
          <a:lstStyle/>
          <a:p>
            <a:r>
              <a:rPr lang="en-US" dirty="0" smtClean="0"/>
              <a:t>Gray leaf spot and common rust</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18</a:t>
            </a:fld>
            <a:endParaRPr lang="en-US" altLang="en-US"/>
          </a:p>
        </p:txBody>
      </p:sp>
      <p:sp>
        <p:nvSpPr>
          <p:cNvPr id="8" name="TextBox 7"/>
          <p:cNvSpPr txBox="1"/>
          <p:nvPr/>
        </p:nvSpPr>
        <p:spPr>
          <a:xfrm>
            <a:off x="2031308" y="6174851"/>
            <a:ext cx="5337810" cy="307777"/>
          </a:xfrm>
          <a:prstGeom prst="rect">
            <a:avLst/>
          </a:prstGeom>
          <a:noFill/>
        </p:spPr>
        <p:txBody>
          <a:bodyPr wrap="square" rtlCol="0">
            <a:spAutoFit/>
          </a:bodyPr>
          <a:lstStyle/>
          <a:p>
            <a:r>
              <a:rPr lang="en-US" sz="1400" i="1" dirty="0" smtClean="0"/>
              <a:t>Photo courtesy of Iowa State Extension Gary </a:t>
            </a:r>
            <a:r>
              <a:rPr lang="en-US" sz="1400" i="1" dirty="0" err="1" smtClean="0"/>
              <a:t>Munkvold</a:t>
            </a:r>
            <a:endParaRPr lang="en-US" sz="1400" i="1" dirty="0"/>
          </a:p>
        </p:txBody>
      </p:sp>
    </p:spTree>
    <p:extLst>
      <p:ext uri="{BB962C8B-B14F-4D97-AF65-F5344CB8AC3E}">
        <p14:creationId xmlns:p14="http://schemas.microsoft.com/office/powerpoint/2010/main" val="6562852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09600" y="1627910"/>
            <a:ext cx="10972800" cy="4525433"/>
          </a:xfrm>
        </p:spPr>
        <p:txBody>
          <a:bodyPr/>
          <a:lstStyle/>
          <a:p>
            <a:pPr marL="0" indent="0">
              <a:buNone/>
            </a:pPr>
            <a:r>
              <a:rPr lang="en-US" sz="3600" dirty="0" smtClean="0"/>
              <a:t>Iowa State thresholds:</a:t>
            </a:r>
          </a:p>
          <a:p>
            <a:pPr marL="457200" indent="-457200">
              <a:buFont typeface="+mj-lt"/>
              <a:buAutoNum type="arabicPeriod"/>
            </a:pPr>
            <a:r>
              <a:rPr lang="en-US" i="1" dirty="0"/>
              <a:t>Consider a fungicide application </a:t>
            </a:r>
            <a:r>
              <a:rPr lang="en-US" i="1" dirty="0" smtClean="0"/>
              <a:t>if</a:t>
            </a:r>
            <a:r>
              <a:rPr lang="en-US" dirty="0" smtClean="0"/>
              <a:t>:  The </a:t>
            </a:r>
            <a:r>
              <a:rPr lang="en-US" dirty="0"/>
              <a:t>hybrid is rated as susceptible </a:t>
            </a:r>
            <a:r>
              <a:rPr lang="en-US" dirty="0" smtClean="0"/>
              <a:t>or moderately susceptible </a:t>
            </a:r>
            <a:r>
              <a:rPr lang="en-US" u="sng" dirty="0" smtClean="0"/>
              <a:t>AND</a:t>
            </a:r>
            <a:r>
              <a:rPr lang="en-US" dirty="0" smtClean="0"/>
              <a:t> 50 </a:t>
            </a:r>
            <a:r>
              <a:rPr lang="en-US" dirty="0"/>
              <a:t>percent of the plants in a field have </a:t>
            </a:r>
            <a:r>
              <a:rPr lang="en-US" dirty="0" smtClean="0"/>
              <a:t>disease lesions </a:t>
            </a:r>
            <a:r>
              <a:rPr lang="en-US" dirty="0"/>
              <a:t>present on the third leaf below the </a:t>
            </a:r>
            <a:r>
              <a:rPr lang="en-US" dirty="0" smtClean="0"/>
              <a:t>ear leaf </a:t>
            </a:r>
            <a:r>
              <a:rPr lang="en-US" dirty="0"/>
              <a:t>or higher prior to </a:t>
            </a:r>
            <a:r>
              <a:rPr lang="en-US" dirty="0" smtClean="0"/>
              <a:t>tasseling</a:t>
            </a:r>
          </a:p>
          <a:p>
            <a:pPr marL="457200" indent="-457200">
              <a:buFont typeface="+mj-lt"/>
              <a:buAutoNum type="arabicPeriod"/>
            </a:pPr>
            <a:endParaRPr lang="en-US" dirty="0"/>
          </a:p>
          <a:p>
            <a:pPr marL="457200" indent="-457200">
              <a:buFont typeface="+mj-lt"/>
              <a:buAutoNum type="arabicPeriod"/>
            </a:pPr>
            <a:r>
              <a:rPr lang="en-US" i="1" dirty="0">
                <a:latin typeface="+mj-lt"/>
              </a:rPr>
              <a:t>Consider a fungicide application </a:t>
            </a:r>
            <a:r>
              <a:rPr lang="en-US" i="1" dirty="0" smtClean="0">
                <a:latin typeface="+mj-lt"/>
              </a:rPr>
              <a:t>if:  </a:t>
            </a:r>
            <a:r>
              <a:rPr lang="en-US" dirty="0" smtClean="0">
                <a:latin typeface="+mj-lt"/>
              </a:rPr>
              <a:t>The </a:t>
            </a:r>
            <a:r>
              <a:rPr lang="en-US" dirty="0">
                <a:latin typeface="+mj-lt"/>
              </a:rPr>
              <a:t>hybrid is rated as moderately </a:t>
            </a:r>
            <a:r>
              <a:rPr lang="en-US" dirty="0" smtClean="0">
                <a:latin typeface="+mj-lt"/>
              </a:rPr>
              <a:t>resistant </a:t>
            </a:r>
            <a:r>
              <a:rPr lang="en-US" u="sng" dirty="0" smtClean="0">
                <a:latin typeface="+mj-lt"/>
              </a:rPr>
              <a:t>AND</a:t>
            </a:r>
            <a:r>
              <a:rPr lang="en-US" dirty="0" smtClean="0">
                <a:latin typeface="+mj-lt"/>
              </a:rPr>
              <a:t> 50 </a:t>
            </a:r>
            <a:r>
              <a:rPr lang="en-US" dirty="0">
                <a:latin typeface="+mj-lt"/>
              </a:rPr>
              <a:t>percent of the plants in a field have </a:t>
            </a:r>
            <a:r>
              <a:rPr lang="en-US" dirty="0" smtClean="0">
                <a:latin typeface="+mj-lt"/>
              </a:rPr>
              <a:t>disease lesions </a:t>
            </a:r>
            <a:r>
              <a:rPr lang="en-US" dirty="0">
                <a:latin typeface="+mj-lt"/>
              </a:rPr>
              <a:t>present on the third leaf below the </a:t>
            </a:r>
            <a:r>
              <a:rPr lang="en-US" dirty="0" smtClean="0">
                <a:latin typeface="+mj-lt"/>
              </a:rPr>
              <a:t>ear leaf </a:t>
            </a:r>
            <a:r>
              <a:rPr lang="en-US" dirty="0">
                <a:latin typeface="+mj-lt"/>
              </a:rPr>
              <a:t>or higher prior to </a:t>
            </a:r>
            <a:r>
              <a:rPr lang="en-US" dirty="0" smtClean="0">
                <a:latin typeface="+mj-lt"/>
              </a:rPr>
              <a:t>tasseling </a:t>
            </a:r>
            <a:r>
              <a:rPr lang="en-US" u="sng" dirty="0" smtClean="0">
                <a:latin typeface="+mj-lt"/>
              </a:rPr>
              <a:t>AND</a:t>
            </a:r>
            <a:r>
              <a:rPr lang="en-US" dirty="0" smtClean="0">
                <a:latin typeface="+mj-lt"/>
              </a:rPr>
              <a:t> additional </a:t>
            </a:r>
            <a:r>
              <a:rPr lang="en-US" dirty="0">
                <a:latin typeface="+mj-lt"/>
              </a:rPr>
              <a:t>factors or conditions that </a:t>
            </a:r>
            <a:r>
              <a:rPr lang="en-US" dirty="0" smtClean="0">
                <a:latin typeface="+mj-lt"/>
              </a:rPr>
              <a:t>favor disease </a:t>
            </a:r>
            <a:r>
              <a:rPr lang="en-US" dirty="0">
                <a:latin typeface="+mj-lt"/>
              </a:rPr>
              <a:t>development are present (</a:t>
            </a:r>
            <a:r>
              <a:rPr lang="en-US" dirty="0" smtClean="0">
                <a:latin typeface="+mj-lt"/>
              </a:rPr>
              <a:t>residue, favorable </a:t>
            </a:r>
            <a:r>
              <a:rPr lang="en-US" dirty="0">
                <a:latin typeface="+mj-lt"/>
              </a:rPr>
              <a:t>weather conditions)</a:t>
            </a:r>
          </a:p>
        </p:txBody>
      </p:sp>
      <p:sp>
        <p:nvSpPr>
          <p:cNvPr id="3" name="Title 2"/>
          <p:cNvSpPr>
            <a:spLocks noGrp="1"/>
          </p:cNvSpPr>
          <p:nvPr>
            <p:ph type="title"/>
          </p:nvPr>
        </p:nvSpPr>
        <p:spPr/>
        <p:txBody>
          <a:bodyPr/>
          <a:lstStyle/>
          <a:p>
            <a:r>
              <a:rPr lang="en-US" dirty="0" smtClean="0"/>
              <a:t>Gray leaf spot thresholds</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19</a:t>
            </a:fld>
            <a:endParaRPr lang="en-US" altLang="en-US"/>
          </a:p>
        </p:txBody>
      </p:sp>
    </p:spTree>
    <p:extLst>
      <p:ext uri="{BB962C8B-B14F-4D97-AF65-F5344CB8AC3E}">
        <p14:creationId xmlns:p14="http://schemas.microsoft.com/office/powerpoint/2010/main" val="37036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Today’s agenda</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2</a:t>
            </a:fld>
            <a:endParaRPr lang="en-US" altLang="en-US"/>
          </a:p>
        </p:txBody>
      </p:sp>
      <p:sp>
        <p:nvSpPr>
          <p:cNvPr id="2" name="Content Placeholder 1"/>
          <p:cNvSpPr>
            <a:spLocks noGrp="1"/>
          </p:cNvSpPr>
          <p:nvPr>
            <p:ph sz="half" idx="1"/>
          </p:nvPr>
        </p:nvSpPr>
        <p:spPr/>
        <p:txBody>
          <a:bodyPr/>
          <a:lstStyle/>
          <a:p>
            <a:pPr marL="419099" indent="-342900">
              <a:buFont typeface="Arial" charset="0"/>
              <a:buChar char="•"/>
            </a:pPr>
            <a:r>
              <a:rPr lang="en-US" dirty="0" smtClean="0"/>
              <a:t>Disease Scouting</a:t>
            </a:r>
          </a:p>
          <a:p>
            <a:pPr lvl="1"/>
            <a:r>
              <a:rPr lang="en-US" dirty="0" smtClean="0"/>
              <a:t>Insect pressure picking up in some areas</a:t>
            </a:r>
          </a:p>
          <a:p>
            <a:pPr lvl="2"/>
            <a:r>
              <a:rPr lang="en-US" dirty="0" smtClean="0"/>
              <a:t>Which insects</a:t>
            </a:r>
          </a:p>
          <a:p>
            <a:pPr lvl="2"/>
            <a:r>
              <a:rPr lang="en-US" dirty="0" smtClean="0"/>
              <a:t>How to scout</a:t>
            </a:r>
          </a:p>
          <a:p>
            <a:pPr lvl="2"/>
            <a:r>
              <a:rPr lang="en-US" dirty="0" smtClean="0"/>
              <a:t>How to treat</a:t>
            </a:r>
          </a:p>
          <a:p>
            <a:pPr lvl="1"/>
            <a:r>
              <a:rPr lang="en-US" dirty="0" smtClean="0"/>
              <a:t>Some areas experiencing disease pressure</a:t>
            </a:r>
          </a:p>
          <a:p>
            <a:pPr lvl="2"/>
            <a:r>
              <a:rPr lang="en-US" dirty="0" smtClean="0"/>
              <a:t>Which diseases</a:t>
            </a:r>
          </a:p>
          <a:p>
            <a:pPr lvl="2"/>
            <a:r>
              <a:rPr lang="en-US" dirty="0" smtClean="0"/>
              <a:t>How to scout</a:t>
            </a:r>
          </a:p>
          <a:p>
            <a:pPr lvl="2"/>
            <a:r>
              <a:rPr lang="en-US" dirty="0" smtClean="0"/>
              <a:t>Treatment options</a:t>
            </a:r>
          </a:p>
          <a:p>
            <a:r>
              <a:rPr lang="en-US" dirty="0" smtClean="0"/>
              <a:t>360 BULLET</a:t>
            </a:r>
          </a:p>
          <a:p>
            <a:pPr lvl="1"/>
            <a:r>
              <a:rPr lang="en-US" dirty="0" smtClean="0"/>
              <a:t>Agronomic opportunity</a:t>
            </a:r>
          </a:p>
          <a:p>
            <a:endParaRPr lang="en-US" dirty="0"/>
          </a:p>
        </p:txBody>
      </p:sp>
    </p:spTree>
    <p:extLst>
      <p:ext uri="{BB962C8B-B14F-4D97-AF65-F5344CB8AC3E}">
        <p14:creationId xmlns:p14="http://schemas.microsoft.com/office/powerpoint/2010/main" val="14750733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386917"/>
            <a:ext cx="10972800" cy="2779729"/>
          </a:xfrm>
        </p:spPr>
        <p:txBody>
          <a:bodyPr/>
          <a:lstStyle/>
          <a:p>
            <a:r>
              <a:rPr lang="en-US" dirty="0" smtClean="0"/>
              <a:t>Thank you</a:t>
            </a:r>
            <a:br>
              <a:rPr lang="en-US" dirty="0" smtClean="0"/>
            </a:br>
            <a:r>
              <a:rPr lang="en-US" dirty="0"/>
              <a:t/>
            </a:r>
            <a:br>
              <a:rPr lang="en-US" dirty="0"/>
            </a:br>
            <a:r>
              <a:rPr lang="en-US" dirty="0" smtClean="0"/>
              <a:t/>
            </a:r>
            <a:br>
              <a:rPr lang="en-US" dirty="0" smtClean="0"/>
            </a:br>
            <a:r>
              <a:rPr lang="en-US" dirty="0" smtClean="0"/>
              <a:t>Questions?</a:t>
            </a:r>
            <a:endParaRPr lang="en-US" dirty="0"/>
          </a:p>
        </p:txBody>
      </p:sp>
      <p:sp>
        <p:nvSpPr>
          <p:cNvPr id="4" name="Slide Number Placeholder 3"/>
          <p:cNvSpPr>
            <a:spLocks noGrp="1"/>
          </p:cNvSpPr>
          <p:nvPr>
            <p:ph type="sldNum" sz="quarter" idx="4294967295"/>
          </p:nvPr>
        </p:nvSpPr>
        <p:spPr>
          <a:xfrm>
            <a:off x="9802813" y="6351588"/>
            <a:ext cx="2389187" cy="366712"/>
          </a:xfrm>
        </p:spPr>
        <p:txBody>
          <a:bodyPr/>
          <a:lstStyle/>
          <a:p>
            <a:fld id="{1FF93291-3B84-4D2D-A7DD-D563E6979F2E}" type="slidenum">
              <a:rPr lang="en-US" altLang="en-US" smtClean="0"/>
              <a:pPr/>
              <a:t>20</a:t>
            </a:fld>
            <a:endParaRPr lang="en-US" altLang="en-US"/>
          </a:p>
        </p:txBody>
      </p:sp>
    </p:spTree>
    <p:extLst>
      <p:ext uri="{BB962C8B-B14F-4D97-AF65-F5344CB8AC3E}">
        <p14:creationId xmlns:p14="http://schemas.microsoft.com/office/powerpoint/2010/main" val="3628699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Insect SCOUTING</a:t>
            </a:r>
            <a:endParaRPr lang="en-US" dirty="0"/>
          </a:p>
        </p:txBody>
      </p:sp>
    </p:spTree>
    <p:extLst>
      <p:ext uri="{BB962C8B-B14F-4D97-AF65-F5344CB8AC3E}">
        <p14:creationId xmlns:p14="http://schemas.microsoft.com/office/powerpoint/2010/main" val="417743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smtClean="0"/>
              <a:t>Spider mites in dry areas</a:t>
            </a:r>
          </a:p>
          <a:p>
            <a:r>
              <a:rPr lang="en-US" dirty="0" smtClean="0"/>
              <a:t>Large Japanese beetle populations appearing</a:t>
            </a:r>
          </a:p>
          <a:p>
            <a:r>
              <a:rPr lang="en-US" dirty="0" smtClean="0"/>
              <a:t>Western bean </a:t>
            </a:r>
            <a:r>
              <a:rPr lang="en-US" dirty="0"/>
              <a:t>c</a:t>
            </a:r>
            <a:r>
              <a:rPr lang="en-US" dirty="0" smtClean="0"/>
              <a:t>utworm</a:t>
            </a:r>
          </a:p>
          <a:p>
            <a:r>
              <a:rPr lang="en-US" dirty="0" smtClean="0"/>
              <a:t>Red-headed flea beetle</a:t>
            </a:r>
          </a:p>
        </p:txBody>
      </p:sp>
      <p:sp>
        <p:nvSpPr>
          <p:cNvPr id="3" name="Title 2"/>
          <p:cNvSpPr>
            <a:spLocks noGrp="1"/>
          </p:cNvSpPr>
          <p:nvPr>
            <p:ph type="title"/>
          </p:nvPr>
        </p:nvSpPr>
        <p:spPr/>
        <p:txBody>
          <a:bodyPr/>
          <a:lstStyle/>
          <a:p>
            <a:r>
              <a:rPr lang="en-US" dirty="0" smtClean="0"/>
              <a:t>Insect issues</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4</a:t>
            </a:fld>
            <a:endParaRPr lang="en-US" altLang="en-US"/>
          </a:p>
        </p:txBody>
      </p:sp>
    </p:spTree>
    <p:extLst>
      <p:ext uri="{BB962C8B-B14F-4D97-AF65-F5344CB8AC3E}">
        <p14:creationId xmlns:p14="http://schemas.microsoft.com/office/powerpoint/2010/main" val="2296369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213003" y="1065521"/>
            <a:ext cx="7532258" cy="5652780"/>
          </a:xfrm>
        </p:spPr>
      </p:pic>
      <p:sp>
        <p:nvSpPr>
          <p:cNvPr id="3" name="Title 2"/>
          <p:cNvSpPr>
            <a:spLocks noGrp="1"/>
          </p:cNvSpPr>
          <p:nvPr>
            <p:ph type="title"/>
          </p:nvPr>
        </p:nvSpPr>
        <p:spPr/>
        <p:txBody>
          <a:bodyPr/>
          <a:lstStyle/>
          <a:p>
            <a:r>
              <a:rPr lang="en-US" dirty="0" smtClean="0"/>
              <a:t>Spider mites</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5</a:t>
            </a:fld>
            <a:endParaRPr lang="en-US" altLang="en-US"/>
          </a:p>
        </p:txBody>
      </p:sp>
    </p:spTree>
    <p:extLst>
      <p:ext uri="{BB962C8B-B14F-4D97-AF65-F5344CB8AC3E}">
        <p14:creationId xmlns:p14="http://schemas.microsoft.com/office/powerpoint/2010/main" val="440636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a:xfrm>
            <a:off x="609600" y="1458011"/>
            <a:ext cx="5384800" cy="4525433"/>
          </a:xfrm>
        </p:spPr>
        <p:txBody>
          <a:bodyPr/>
          <a:lstStyle/>
          <a:p>
            <a:r>
              <a:rPr lang="en-US" sz="2000" dirty="0" smtClean="0"/>
              <a:t>Popping up in dry areas</a:t>
            </a:r>
          </a:p>
          <a:p>
            <a:r>
              <a:rPr lang="en-US" sz="2000" dirty="0" smtClean="0"/>
              <a:t>Colonies build quickly</a:t>
            </a:r>
          </a:p>
          <a:p>
            <a:r>
              <a:rPr lang="en-US" sz="2000" dirty="0" smtClean="0"/>
              <a:t>Start on the edge of fields</a:t>
            </a:r>
          </a:p>
          <a:p>
            <a:r>
              <a:rPr lang="en-US" sz="2000" dirty="0" smtClean="0"/>
              <a:t>Stop mowing road sides and grass waterways</a:t>
            </a:r>
          </a:p>
          <a:p>
            <a:r>
              <a:rPr lang="en-US" sz="2000" dirty="0" err="1" smtClean="0"/>
              <a:t>Dimethoate</a:t>
            </a:r>
            <a:r>
              <a:rPr lang="en-US" sz="2000" dirty="0" smtClean="0"/>
              <a:t>, </a:t>
            </a:r>
            <a:r>
              <a:rPr lang="en-US" sz="2000" dirty="0" err="1" smtClean="0"/>
              <a:t>Chlorpyrifos</a:t>
            </a:r>
            <a:r>
              <a:rPr lang="en-US" sz="2000" dirty="0" smtClean="0"/>
              <a:t>, other </a:t>
            </a:r>
            <a:r>
              <a:rPr lang="en-US" sz="2000" dirty="0" err="1" smtClean="0"/>
              <a:t>miticides</a:t>
            </a:r>
            <a:r>
              <a:rPr lang="en-US" sz="2000" dirty="0" smtClean="0"/>
              <a:t>.  Don’t use </a:t>
            </a:r>
            <a:r>
              <a:rPr lang="en-US" sz="2000" dirty="0" err="1" smtClean="0"/>
              <a:t>pyrethroids</a:t>
            </a:r>
            <a:r>
              <a:rPr lang="en-US" sz="2000" dirty="0" smtClean="0"/>
              <a:t> as population spikes have been observed after treatment.  Use 360 UNDERCOVER for greater canopy penetration</a:t>
            </a:r>
          </a:p>
          <a:p>
            <a:r>
              <a:rPr lang="en-US" sz="2000" dirty="0" smtClean="0"/>
              <a:t>Thresholds difficult to define, university of Minnesota lists threshold as</a:t>
            </a:r>
            <a:r>
              <a:rPr lang="en-US" dirty="0" smtClean="0"/>
              <a:t>: </a:t>
            </a:r>
            <a:r>
              <a:rPr lang="en-US" sz="1800" i="1" dirty="0"/>
              <a:t>Heavy stippling on lower leaves with some stippling progressing into middle canopy. Mites present in middle canopy with scattered colonies in upper canopy. Lower leaf yellowing common and some lower leaf loss. (Spray </a:t>
            </a:r>
            <a:r>
              <a:rPr lang="en-US" sz="1800" i="1" dirty="0" smtClean="0"/>
              <a:t>Threshold)</a:t>
            </a:r>
            <a:endParaRPr lang="en-US" sz="1800" i="1" dirty="0"/>
          </a:p>
        </p:txBody>
      </p:sp>
      <p:pic>
        <p:nvPicPr>
          <p:cNvPr id="8" name="Content Placeholder 7"/>
          <p:cNvPicPr>
            <a:picLocks noGrp="1" noChangeAspect="1"/>
          </p:cNvPicPr>
          <p:nvPr>
            <p:ph sz="half" idx="2"/>
          </p:nvPr>
        </p:nvPicPr>
        <p:blipFill>
          <a:blip r:embed="rId2"/>
          <a:stretch>
            <a:fillRect/>
          </a:stretch>
        </p:blipFill>
        <p:spPr>
          <a:xfrm>
            <a:off x="7379712" y="1433163"/>
            <a:ext cx="3070920" cy="2287565"/>
          </a:xfrm>
          <a:prstGeom prst="rect">
            <a:avLst/>
          </a:prstGeom>
        </p:spPr>
      </p:pic>
      <p:sp>
        <p:nvSpPr>
          <p:cNvPr id="5" name="Title 4"/>
          <p:cNvSpPr>
            <a:spLocks noGrp="1"/>
          </p:cNvSpPr>
          <p:nvPr>
            <p:ph type="title"/>
          </p:nvPr>
        </p:nvSpPr>
        <p:spPr/>
        <p:txBody>
          <a:bodyPr/>
          <a:lstStyle/>
          <a:p>
            <a:r>
              <a:rPr lang="en-US" dirty="0" smtClean="0"/>
              <a:t>Spider mites</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6</a:t>
            </a:fld>
            <a:endParaRPr lang="en-US" altLang="en-US"/>
          </a:p>
        </p:txBody>
      </p:sp>
      <p:pic>
        <p:nvPicPr>
          <p:cNvPr id="9" name="Picture 8"/>
          <p:cNvPicPr>
            <a:picLocks noChangeAspect="1"/>
          </p:cNvPicPr>
          <p:nvPr/>
        </p:nvPicPr>
        <p:blipFill>
          <a:blip r:embed="rId3"/>
          <a:stretch>
            <a:fillRect/>
          </a:stretch>
        </p:blipFill>
        <p:spPr>
          <a:xfrm>
            <a:off x="7339327" y="3962260"/>
            <a:ext cx="3151690" cy="2389858"/>
          </a:xfrm>
          <a:prstGeom prst="rect">
            <a:avLst/>
          </a:prstGeom>
        </p:spPr>
      </p:pic>
    </p:spTree>
    <p:extLst>
      <p:ext uri="{BB962C8B-B14F-4D97-AF65-F5344CB8AC3E}">
        <p14:creationId xmlns:p14="http://schemas.microsoft.com/office/powerpoint/2010/main" val="22046637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p:txBody>
          <a:bodyPr/>
          <a:lstStyle/>
          <a:p>
            <a:r>
              <a:rPr lang="en-US" dirty="0" smtClean="0"/>
              <a:t>Large populations appearing</a:t>
            </a:r>
          </a:p>
          <a:p>
            <a:r>
              <a:rPr lang="en-US" dirty="0" smtClean="0"/>
              <a:t>Clip silks in corn and feed on soybeans</a:t>
            </a:r>
          </a:p>
          <a:p>
            <a:r>
              <a:rPr lang="en-US" dirty="0" smtClean="0"/>
              <a:t>Heavy populations found on field edges of field, scout </a:t>
            </a:r>
            <a:r>
              <a:rPr lang="en-US" u="sng" dirty="0" smtClean="0"/>
              <a:t>entire field </a:t>
            </a:r>
            <a:r>
              <a:rPr lang="en-US" dirty="0" smtClean="0"/>
              <a:t>before making treatment decisions</a:t>
            </a:r>
          </a:p>
          <a:p>
            <a:r>
              <a:rPr lang="en-US" dirty="0" smtClean="0"/>
              <a:t>Treatment may be warranted if silks are clipped less than ½” in length with 50% pollination to occur and beetles still feeding (but not just on the edge of the field).</a:t>
            </a:r>
          </a:p>
          <a:p>
            <a:r>
              <a:rPr lang="en-US" dirty="0" smtClean="0"/>
              <a:t>Plenty of treatment options</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23534" y="1462790"/>
            <a:ext cx="3496130" cy="2299196"/>
          </a:xfrm>
        </p:spPr>
      </p:pic>
      <p:sp>
        <p:nvSpPr>
          <p:cNvPr id="3" name="Title 2"/>
          <p:cNvSpPr>
            <a:spLocks noGrp="1"/>
          </p:cNvSpPr>
          <p:nvPr>
            <p:ph type="title"/>
          </p:nvPr>
        </p:nvSpPr>
        <p:spPr/>
        <p:txBody>
          <a:bodyPr/>
          <a:lstStyle/>
          <a:p>
            <a:r>
              <a:rPr lang="en-US" dirty="0" smtClean="0"/>
              <a:t>Japanese Beetle populations</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7</a:t>
            </a:fld>
            <a:endParaRPr lang="en-US" alt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3534" y="3862917"/>
            <a:ext cx="3469705" cy="2388270"/>
          </a:xfrm>
          <a:prstGeom prst="rect">
            <a:avLst/>
          </a:prstGeom>
        </p:spPr>
      </p:pic>
    </p:spTree>
    <p:extLst>
      <p:ext uri="{BB962C8B-B14F-4D97-AF65-F5344CB8AC3E}">
        <p14:creationId xmlns:p14="http://schemas.microsoft.com/office/powerpoint/2010/main" val="365283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2"/>
          <a:stretch>
            <a:fillRect/>
          </a:stretch>
        </p:blipFill>
        <p:spPr>
          <a:xfrm>
            <a:off x="609600" y="1929736"/>
            <a:ext cx="5384800" cy="3866890"/>
          </a:xfrm>
          <a:prstGeom prst="rect">
            <a:avLst/>
          </a:prstGeom>
        </p:spPr>
      </p:pic>
      <p:sp>
        <p:nvSpPr>
          <p:cNvPr id="6" name="Content Placeholder 5"/>
          <p:cNvSpPr>
            <a:spLocks noGrp="1"/>
          </p:cNvSpPr>
          <p:nvPr>
            <p:ph sz="half" idx="2"/>
          </p:nvPr>
        </p:nvSpPr>
        <p:spPr>
          <a:xfrm>
            <a:off x="6197600" y="1411358"/>
            <a:ext cx="5384800" cy="4525433"/>
          </a:xfrm>
        </p:spPr>
        <p:txBody>
          <a:bodyPr/>
          <a:lstStyle/>
          <a:p>
            <a:r>
              <a:rPr lang="en-US" dirty="0" smtClean="0"/>
              <a:t>During the reproductive phase the threshold for treatment is in the 20 – 25% defoliation range</a:t>
            </a:r>
          </a:p>
          <a:p>
            <a:r>
              <a:rPr lang="en-US" dirty="0" smtClean="0"/>
              <a:t>Walk five areas of a field.  In each area remove a trifoliate from the top of 3 plants, the middle of 3 plants and the bottom of three plants</a:t>
            </a:r>
          </a:p>
          <a:p>
            <a:r>
              <a:rPr lang="en-US" dirty="0" smtClean="0"/>
              <a:t>Compare the 27 leaflets in each area to the chart to the left</a:t>
            </a:r>
          </a:p>
          <a:p>
            <a:r>
              <a:rPr lang="en-US" dirty="0" smtClean="0"/>
              <a:t>If during reproductive stages the average feeding exceeds 20 – 25% and insects are actively feeding treatment may be warranted</a:t>
            </a:r>
            <a:endParaRPr lang="en-US" dirty="0"/>
          </a:p>
        </p:txBody>
      </p:sp>
      <p:sp>
        <p:nvSpPr>
          <p:cNvPr id="3" name="Title 2"/>
          <p:cNvSpPr>
            <a:spLocks noGrp="1"/>
          </p:cNvSpPr>
          <p:nvPr>
            <p:ph type="title"/>
          </p:nvPr>
        </p:nvSpPr>
        <p:spPr/>
        <p:txBody>
          <a:bodyPr/>
          <a:lstStyle/>
          <a:p>
            <a:r>
              <a:rPr lang="en-US" dirty="0" smtClean="0"/>
              <a:t>Soybean defoliation </a:t>
            </a:r>
            <a:endParaRPr lang="en-US" dirty="0"/>
          </a:p>
        </p:txBody>
      </p:sp>
      <p:sp>
        <p:nvSpPr>
          <p:cNvPr id="4" name="Slide Number Placeholder 3"/>
          <p:cNvSpPr>
            <a:spLocks noGrp="1"/>
          </p:cNvSpPr>
          <p:nvPr>
            <p:ph type="sldNum" sz="quarter" idx="12"/>
          </p:nvPr>
        </p:nvSpPr>
        <p:spPr/>
        <p:txBody>
          <a:bodyPr/>
          <a:lstStyle/>
          <a:p>
            <a:fld id="{1FF93291-3B84-4D2D-A7DD-D563E6979F2E}" type="slidenum">
              <a:rPr lang="en-US" altLang="en-US" smtClean="0"/>
              <a:pPr/>
              <a:t>8</a:t>
            </a:fld>
            <a:endParaRPr lang="en-US" altLang="en-US"/>
          </a:p>
        </p:txBody>
      </p:sp>
    </p:spTree>
    <p:extLst>
      <p:ext uri="{BB962C8B-B14F-4D97-AF65-F5344CB8AC3E}">
        <p14:creationId xmlns:p14="http://schemas.microsoft.com/office/powerpoint/2010/main" val="37607554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stretch>
            <a:fillRect/>
          </a:stretch>
        </p:blipFill>
        <p:spPr>
          <a:xfrm>
            <a:off x="609600" y="1797099"/>
            <a:ext cx="5384800" cy="4132165"/>
          </a:xfrm>
          <a:prstGeom prst="rect">
            <a:avLst/>
          </a:prstGeom>
        </p:spPr>
      </p:pic>
      <p:sp>
        <p:nvSpPr>
          <p:cNvPr id="3" name="Content Placeholder 2"/>
          <p:cNvSpPr>
            <a:spLocks noGrp="1"/>
          </p:cNvSpPr>
          <p:nvPr>
            <p:ph sz="half" idx="2"/>
          </p:nvPr>
        </p:nvSpPr>
        <p:spPr>
          <a:xfrm>
            <a:off x="6197601" y="1826685"/>
            <a:ext cx="5384800" cy="4525433"/>
          </a:xfrm>
        </p:spPr>
        <p:txBody>
          <a:bodyPr/>
          <a:lstStyle/>
          <a:p>
            <a:r>
              <a:rPr lang="en-US" dirty="0" smtClean="0"/>
              <a:t>Moths emerge in July and lay eggs in late July and August</a:t>
            </a:r>
          </a:p>
          <a:p>
            <a:r>
              <a:rPr lang="en-US" dirty="0" smtClean="0"/>
              <a:t>Corn in late whorl stage is preferred egg-laying site for females</a:t>
            </a:r>
          </a:p>
          <a:p>
            <a:r>
              <a:rPr lang="en-US" dirty="0" smtClean="0"/>
              <a:t>Consult university extension for moth flight data</a:t>
            </a:r>
            <a:endParaRPr lang="en-US" dirty="0"/>
          </a:p>
        </p:txBody>
      </p:sp>
      <p:sp>
        <p:nvSpPr>
          <p:cNvPr id="4" name="Title 3"/>
          <p:cNvSpPr>
            <a:spLocks noGrp="1"/>
          </p:cNvSpPr>
          <p:nvPr>
            <p:ph type="title"/>
          </p:nvPr>
        </p:nvSpPr>
        <p:spPr/>
        <p:txBody>
          <a:bodyPr/>
          <a:lstStyle/>
          <a:p>
            <a:r>
              <a:rPr lang="en-US" dirty="0" smtClean="0"/>
              <a:t>Western Bean cutworm</a:t>
            </a:r>
            <a:endParaRPr lang="en-US" dirty="0"/>
          </a:p>
        </p:txBody>
      </p:sp>
      <p:sp>
        <p:nvSpPr>
          <p:cNvPr id="5" name="Slide Number Placeholder 4"/>
          <p:cNvSpPr>
            <a:spLocks noGrp="1"/>
          </p:cNvSpPr>
          <p:nvPr>
            <p:ph type="sldNum" sz="quarter" idx="12"/>
          </p:nvPr>
        </p:nvSpPr>
        <p:spPr/>
        <p:txBody>
          <a:bodyPr/>
          <a:lstStyle/>
          <a:p>
            <a:fld id="{07E0664D-32B9-4DFF-A67D-2A14613E911C}" type="slidenum">
              <a:rPr lang="en-US" altLang="en-US" smtClean="0"/>
              <a:pPr/>
              <a:t>9</a:t>
            </a:fld>
            <a:endParaRPr lang="en-US" altLang="en-US"/>
          </a:p>
        </p:txBody>
      </p:sp>
    </p:spTree>
    <p:extLst>
      <p:ext uri="{BB962C8B-B14F-4D97-AF65-F5344CB8AC3E}">
        <p14:creationId xmlns:p14="http://schemas.microsoft.com/office/powerpoint/2010/main" val="454309253"/>
      </p:ext>
    </p:extLst>
  </p:cSld>
  <p:clrMapOvr>
    <a:masterClrMapping/>
  </p:clrMapOvr>
  <p:timing>
    <p:tnLst>
      <p:par>
        <p:cTn id="1" dur="indefinite" restart="never" nodeType="tmRoot"/>
      </p:par>
    </p:tnLst>
  </p:timing>
</p:sld>
</file>

<file path=ppt/theme/theme1.xml><?xml version="1.0" encoding="utf-8"?>
<a:theme xmlns:a="http://schemas.openxmlformats.org/drawingml/2006/main" name="360 Yield Center - PPT Templat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360 Yield Center - PPT Template.potx</Template>
  <TotalTime>756</TotalTime>
  <Words>886</Words>
  <Application>Microsoft Macintosh PowerPoint</Application>
  <PresentationFormat>Widescreen</PresentationFormat>
  <Paragraphs>120</Paragraphs>
  <Slides>20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Calibri</vt:lpstr>
      <vt:lpstr>MS PGothic</vt:lpstr>
      <vt:lpstr>ＭＳ Ｐゴシック</vt:lpstr>
      <vt:lpstr>Arial</vt:lpstr>
      <vt:lpstr>360 Yield Center - PPT Template</vt:lpstr>
      <vt:lpstr>PowerPoint Presentation</vt:lpstr>
      <vt:lpstr>Today’s agenda</vt:lpstr>
      <vt:lpstr>Insect SCOUTING</vt:lpstr>
      <vt:lpstr>Insect issues</vt:lpstr>
      <vt:lpstr>Spider mites</vt:lpstr>
      <vt:lpstr>Spider mites</vt:lpstr>
      <vt:lpstr>Japanese Beetle populations</vt:lpstr>
      <vt:lpstr>Soybean defoliation </vt:lpstr>
      <vt:lpstr>Western Bean cutworm</vt:lpstr>
      <vt:lpstr>Western bean cutworm</vt:lpstr>
      <vt:lpstr>Western bean cutworm</vt:lpstr>
      <vt:lpstr>What is the red headed flea beetle?</vt:lpstr>
      <vt:lpstr>Red headed flea beetle</vt:lpstr>
      <vt:lpstr>Disease issues</vt:lpstr>
      <vt:lpstr>Northern corn leaf blight</vt:lpstr>
      <vt:lpstr>Scouting Northern corn leaf blight</vt:lpstr>
      <vt:lpstr>Look-a-likes</vt:lpstr>
      <vt:lpstr>Gray leaf spot and common rust</vt:lpstr>
      <vt:lpstr>Gray leaf spot thresholds</vt:lpstr>
      <vt:lpstr>Thank you   Questions?</vt:lpstr>
    </vt:vector>
  </TitlesOfParts>
  <Company>Bader Rutter &amp; Associates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Michelle Schulz</dc:creator>
  <cp:lastModifiedBy>Katelyn Ifft</cp:lastModifiedBy>
  <cp:revision>85</cp:revision>
  <dcterms:created xsi:type="dcterms:W3CDTF">2014-12-09T19:35:10Z</dcterms:created>
  <dcterms:modified xsi:type="dcterms:W3CDTF">2016-07-18T21:49:22Z</dcterms:modified>
</cp:coreProperties>
</file>