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</p:sldIdLst>
  <p:sldSz cx="12192000" cy="6858000"/>
  <p:notesSz cx="6858000" cy="9144000"/>
  <p:defaultTextStyle>
    <a:defPPr>
      <a:defRPr lang="en-US"/>
    </a:defPPr>
    <a:lvl1pPr algn="l" defTabSz="609585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609585" algn="l" defTabSz="609585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1219170" algn="l" defTabSz="609585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828754" algn="l" defTabSz="609585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2438339" algn="l" defTabSz="609585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3047924" algn="l" defTabSz="121917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3657509" algn="l" defTabSz="121917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4267093" algn="l" defTabSz="121917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4876678" algn="l" defTabSz="121917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/>
    <p:restoredTop sz="94551"/>
  </p:normalViewPr>
  <p:slideViewPr>
    <p:cSldViewPr snapToGrid="0" snapToObjects="1">
      <p:cViewPr varScale="1">
        <p:scale>
          <a:sx n="101" d="100"/>
          <a:sy n="101" d="100"/>
        </p:scale>
        <p:origin x="464" y="200"/>
      </p:cViewPr>
      <p:guideLst>
        <p:guide orient="horz" pos="2160"/>
        <p:guide pos="38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DEDDF7-93C9-403F-9F28-C5F548365816}" type="datetimeFigureOut">
              <a:rPr lang="en-US" altLang="en-US"/>
              <a:pPr/>
              <a:t>6/20/16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9CC6437-F40F-493E-A44B-B3E479D93B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7645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9085E6A-B795-4BD6-9FBF-0AC1353270BF}" type="datetimeFigureOut">
              <a:rPr lang="en-US" altLang="en-US"/>
              <a:pPr/>
              <a:t>6/20/16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FE3DFA8-3414-45B7-A7A1-60C9730F92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14031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609585"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1219170"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828754"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2438339"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E3DFA8-3414-45B7-A7A1-60C9730F92E9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500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6883"/>
            <a:ext cx="12252960" cy="6892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3286" y="2228273"/>
            <a:ext cx="4745182" cy="24014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685443" y="1427934"/>
            <a:ext cx="132621" cy="4022839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911975" y="2794000"/>
            <a:ext cx="5065713" cy="1270635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000" cap="all">
                <a:solidFill>
                  <a:srgbClr val="ED232A"/>
                </a:solidFill>
                <a:latin typeface="Calibri"/>
              </a:defRPr>
            </a:lvl1pPr>
            <a:lvl2pPr marL="609585" indent="0">
              <a:buFontTx/>
              <a:buNone/>
              <a:defRPr sz="3000" cap="all">
                <a:solidFill>
                  <a:srgbClr val="ED232A"/>
                </a:solidFill>
                <a:latin typeface="Calibri"/>
              </a:defRPr>
            </a:lvl2pPr>
            <a:lvl3pPr marL="1219170" indent="0">
              <a:buFontTx/>
              <a:buNone/>
              <a:defRPr sz="3000" cap="all">
                <a:solidFill>
                  <a:srgbClr val="ED232A"/>
                </a:solidFill>
                <a:latin typeface="Calibri"/>
              </a:defRPr>
            </a:lvl3pPr>
            <a:lvl4pPr marL="1828755" indent="0">
              <a:buFontTx/>
              <a:buNone/>
              <a:defRPr sz="3000" cap="all">
                <a:solidFill>
                  <a:srgbClr val="ED232A"/>
                </a:solidFill>
                <a:latin typeface="Calibri"/>
              </a:defRPr>
            </a:lvl4pPr>
            <a:lvl5pPr marL="2438339" indent="0">
              <a:buFontTx/>
              <a:buNone/>
              <a:defRPr sz="3000" cap="all">
                <a:solidFill>
                  <a:srgbClr val="ED232A"/>
                </a:solidFill>
                <a:latin typeface="Calibri"/>
              </a:defRPr>
            </a:lvl5pPr>
          </a:lstStyle>
          <a:p>
            <a:pPr lvl="0"/>
            <a:r>
              <a:rPr lang="en-US" dirty="0" smtClean="0"/>
              <a:t>Click to edit </a:t>
            </a:r>
          </a:p>
          <a:p>
            <a:pPr lvl="0"/>
            <a:r>
              <a:rPr lang="en-US" dirty="0" smtClean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65273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" y="0"/>
            <a:ext cx="12252960" cy="6892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7"/>
          <p:cNvSpPr>
            <a:spLocks noGrp="1"/>
          </p:cNvSpPr>
          <p:nvPr>
            <p:ph type="title" hasCustomPrompt="1"/>
          </p:nvPr>
        </p:nvSpPr>
        <p:spPr>
          <a:xfrm>
            <a:off x="609600" y="2857500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section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29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" y="-6350"/>
            <a:ext cx="12252960" cy="689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0" y="1600201"/>
            <a:ext cx="10972800" cy="452543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 hasCustomPrompt="1"/>
          </p:nvPr>
        </p:nvSpPr>
        <p:spPr>
          <a:xfrm>
            <a:off x="609600" y="142484"/>
            <a:ext cx="10972801" cy="680480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609600" y="6352118"/>
            <a:ext cx="4980517" cy="366183"/>
          </a:xfrm>
        </p:spPr>
        <p:txBody>
          <a:bodyPr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AB808D26-93F4-49F6-985D-F70DC49499C0}" type="datetimeFigureOut">
              <a:rPr lang="en-US" altLang="en-US"/>
              <a:pPr/>
              <a:t>6/20/16</a:t>
            </a:fld>
            <a:endParaRPr lang="en-US" altLang="en-US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192685" y="6352118"/>
            <a:ext cx="2389716" cy="366183"/>
          </a:xfrm>
        </p:spPr>
        <p:txBody>
          <a:bodyPr/>
          <a:lstStyle>
            <a:lvl1pPr>
              <a:defRPr/>
            </a:lvl1pPr>
          </a:lstStyle>
          <a:p>
            <a:fld id="{1FF93291-3B84-4D2D-A7DD-D563E6979F2E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936" y="80388"/>
            <a:ext cx="1591464" cy="80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920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" y="-6350"/>
            <a:ext cx="12252960" cy="689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0" y="1600201"/>
            <a:ext cx="5384800" cy="452543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0" y="1600201"/>
            <a:ext cx="5384800" cy="452543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itle 17"/>
          <p:cNvSpPr>
            <a:spLocks noGrp="1"/>
          </p:cNvSpPr>
          <p:nvPr>
            <p:ph type="title" hasCustomPrompt="1"/>
          </p:nvPr>
        </p:nvSpPr>
        <p:spPr>
          <a:xfrm>
            <a:off x="609600" y="142484"/>
            <a:ext cx="10972801" cy="680480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609600" y="6352118"/>
            <a:ext cx="4980517" cy="366183"/>
          </a:xfrm>
        </p:spPr>
        <p:txBody>
          <a:bodyPr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B2AAF90B-26E8-40E3-AFB8-55607F101B23}" type="datetimeFigureOut">
              <a:rPr lang="en-US" altLang="en-US"/>
              <a:pPr/>
              <a:t>6/20/16</a:t>
            </a:fld>
            <a:endParaRPr lang="en-US" altLang="en-US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192685" y="6352118"/>
            <a:ext cx="2389716" cy="366183"/>
          </a:xfrm>
        </p:spPr>
        <p:txBody>
          <a:bodyPr/>
          <a:lstStyle>
            <a:lvl1pPr>
              <a:defRPr/>
            </a:lvl1pPr>
          </a:lstStyle>
          <a:p>
            <a:fld id="{07E0664D-32B9-4DFF-A67D-2A14613E911C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936" y="80388"/>
            <a:ext cx="1591464" cy="80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00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" y="-6350"/>
            <a:ext cx="12252960" cy="689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7"/>
          <p:cNvSpPr>
            <a:spLocks noGrp="1"/>
          </p:cNvSpPr>
          <p:nvPr>
            <p:ph type="title" hasCustomPrompt="1"/>
          </p:nvPr>
        </p:nvSpPr>
        <p:spPr>
          <a:xfrm>
            <a:off x="609600" y="142484"/>
            <a:ext cx="10972801" cy="680480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66733" y="1219914"/>
            <a:ext cx="6815667" cy="4929796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1" y="2198741"/>
            <a:ext cx="4011084" cy="39509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1" hasCustomPrompt="1"/>
          </p:nvPr>
        </p:nvSpPr>
        <p:spPr>
          <a:xfrm>
            <a:off x="609599" y="1219915"/>
            <a:ext cx="4011084" cy="9788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609600" y="6352118"/>
            <a:ext cx="4980517" cy="366183"/>
          </a:xfrm>
        </p:spPr>
        <p:txBody>
          <a:bodyPr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fld id="{617F15E7-59B5-4483-A1DA-253CFB69AF52}" type="datetimeFigureOut">
              <a:rPr lang="en-US" altLang="en-US"/>
              <a:pPr/>
              <a:t>6/20/16</a:t>
            </a:fld>
            <a:endParaRPr lang="en-US" altLang="en-US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4"/>
          </p:nvPr>
        </p:nvSpPr>
        <p:spPr>
          <a:xfrm>
            <a:off x="9192685" y="6352118"/>
            <a:ext cx="2389716" cy="366183"/>
          </a:xfrm>
        </p:spPr>
        <p:txBody>
          <a:bodyPr/>
          <a:lstStyle>
            <a:lvl1pPr>
              <a:defRPr/>
            </a:lvl1pPr>
          </a:lstStyle>
          <a:p>
            <a:fld id="{98A3C1B4-F4DF-4DF8-8F2B-A2034139E69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936" y="80388"/>
            <a:ext cx="1591464" cy="80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09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" y="-6350"/>
            <a:ext cx="12252960" cy="689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7"/>
          <p:cNvSpPr>
            <a:spLocks noGrp="1"/>
          </p:cNvSpPr>
          <p:nvPr>
            <p:ph type="title" hasCustomPrompt="1"/>
          </p:nvPr>
        </p:nvSpPr>
        <p:spPr>
          <a:xfrm>
            <a:off x="609600" y="142484"/>
            <a:ext cx="10972801" cy="680480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4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609600" y="6352118"/>
            <a:ext cx="4980517" cy="366183"/>
          </a:xfrm>
        </p:spPr>
        <p:txBody>
          <a:bodyPr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7F70ACB5-0786-458E-838F-25A30612518E}" type="datetimeFigureOut">
              <a:rPr lang="en-US" altLang="en-US"/>
              <a:pPr/>
              <a:t>6/20/16</a:t>
            </a:fld>
            <a:endParaRPr lang="en-US" alt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192685" y="6352118"/>
            <a:ext cx="2389716" cy="366183"/>
          </a:xfrm>
        </p:spPr>
        <p:txBody>
          <a:bodyPr/>
          <a:lstStyle>
            <a:lvl1pPr>
              <a:defRPr/>
            </a:lvl1pPr>
          </a:lstStyle>
          <a:p>
            <a:fld id="{148CBCA4-F4C6-445C-9F2C-E85F735ABB0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936" y="80388"/>
            <a:ext cx="1591464" cy="80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15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" y="0"/>
            <a:ext cx="12252960" cy="6892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7"/>
          <p:cNvSpPr>
            <a:spLocks noGrp="1"/>
          </p:cNvSpPr>
          <p:nvPr>
            <p:ph type="title" hasCustomPrompt="1"/>
          </p:nvPr>
        </p:nvSpPr>
        <p:spPr>
          <a:xfrm>
            <a:off x="609600" y="2857500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closing message</a:t>
            </a:r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667934" y="4614333"/>
            <a:ext cx="8856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i="0" u="none" strike="noStrike" kern="1200" baseline="0" dirty="0" smtClean="0"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All trademarks are the property of 360 Yield Center, its affiliates and/or its licensors. </a:t>
            </a:r>
          </a:p>
          <a:p>
            <a:pPr algn="ctr"/>
            <a:r>
              <a:rPr lang="en-US" sz="1800" b="0" i="0" u="none" strike="noStrike" kern="1200" baseline="0" dirty="0" smtClean="0"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©2015 360 Yield Center. All rights reserved.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692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778FC-582E-4493-927B-3A7D8A49BD16}" type="datetimeFigureOut">
              <a:rPr lang="en-US" smtClean="0"/>
              <a:t>6/20/16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0B02-344E-49E8-96A8-0E6233743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28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778FC-582E-4493-927B-3A7D8A49BD16}" type="datetimeFigureOut">
              <a:rPr lang="en-US" smtClean="0"/>
              <a:t>6/20/16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10B02-344E-49E8-96A8-0E6233743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00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493184" y="6352118"/>
            <a:ext cx="509693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Date Placeholder 9"/>
          <p:cNvSpPr>
            <a:spLocks noGrp="1"/>
          </p:cNvSpPr>
          <p:nvPr>
            <p:ph type="dt" sz="half" idx="2"/>
          </p:nvPr>
        </p:nvSpPr>
        <p:spPr>
          <a:xfrm>
            <a:off x="6214533" y="6352118"/>
            <a:ext cx="2844800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rgbClr val="898989"/>
                </a:solidFill>
              </a:defRPr>
            </a:lvl1pPr>
          </a:lstStyle>
          <a:p>
            <a:fld id="{2BD642F3-F9CA-4645-9856-F15E18659C95}" type="datetimeFigureOut">
              <a:rPr lang="en-US" altLang="en-US"/>
              <a:pPr/>
              <a:t>6/20/16</a:t>
            </a:fld>
            <a:endParaRPr lang="en-US" altLang="en-US"/>
          </a:p>
        </p:txBody>
      </p:sp>
      <p:sp>
        <p:nvSpPr>
          <p:cNvPr id="14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9192685" y="6352118"/>
            <a:ext cx="2561167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898989"/>
                </a:solidFill>
              </a:defRPr>
            </a:lvl1pPr>
          </a:lstStyle>
          <a:p>
            <a:fld id="{A4A60D94-F5AD-4147-8DA7-D1CAE3FE38A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730" r:id="rId8"/>
    <p:sldLayoutId id="2147483731" r:id="rId9"/>
  </p:sldLayoutIdLst>
  <p:hf hdr="0" ftr="0" dt="0"/>
  <p:txStyles>
    <p:titleStyle>
      <a:lvl1pPr algn="ctr" defTabSz="609585" rtl="0" eaLnBrk="0" fontAlgn="base" hangingPunct="0">
        <a:spcBef>
          <a:spcPct val="0"/>
        </a:spcBef>
        <a:spcAft>
          <a:spcPct val="0"/>
        </a:spcAft>
        <a:defRPr sz="5867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609585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1219170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828754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2438339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457189" indent="-457189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990575" indent="-380990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523962" indent="-304792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2133547" indent="-304792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743131" indent="-304792" algn="l" defTabSz="6095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911975" y="2165866"/>
            <a:ext cx="5065713" cy="2400300"/>
          </a:xfrm>
        </p:spPr>
        <p:txBody>
          <a:bodyPr/>
          <a:lstStyle/>
          <a:p>
            <a:r>
              <a:rPr lang="en-US" sz="2000" dirty="0" smtClean="0"/>
              <a:t>360 Yield Center</a:t>
            </a:r>
          </a:p>
          <a:p>
            <a:r>
              <a:rPr lang="en-US" sz="2000" dirty="0" smtClean="0"/>
              <a:t>June 16 Dealer </a:t>
            </a:r>
            <a:r>
              <a:rPr lang="en-US" sz="2000" dirty="0" smtClean="0"/>
              <a:t>webinar</a:t>
            </a:r>
          </a:p>
          <a:p>
            <a:endParaRPr lang="en-US" sz="2000" dirty="0" smtClean="0"/>
          </a:p>
          <a:p>
            <a:r>
              <a:rPr lang="en-US" dirty="0"/>
              <a:t>agronomy </a:t>
            </a:r>
            <a:r>
              <a:rPr lang="en-US" dirty="0" smtClean="0"/>
              <a:t>update:</a:t>
            </a:r>
            <a:r>
              <a:rPr lang="en-US" dirty="0"/>
              <a:t/>
            </a:r>
            <a:br>
              <a:rPr lang="en-US" dirty="0"/>
            </a:br>
            <a:r>
              <a:rPr lang="en-US" sz="2800" i="1" dirty="0"/>
              <a:t>ROOTLESS CORN SYNDROME AND SOYBEAN APHIDS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93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0" y="1964043"/>
            <a:ext cx="5463172" cy="409210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Rootless Corn or Floppy corn Syndrome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3291-3B84-4D2D-A7DD-D563E6979F2E}" type="slidenum">
              <a:rPr lang="en-US" altLang="en-US" smtClean="0"/>
              <a:pPr/>
              <a:t>2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664" y="1668074"/>
            <a:ext cx="3508512" cy="46840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8676"/>
            <a:ext cx="5851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/>
              <a:t>Both Photos courtesy of Purdue.agronomy.edu Bob </a:t>
            </a:r>
            <a:r>
              <a:rPr lang="en-US" sz="1200" b="1" i="1" dirty="0" err="1" smtClean="0"/>
              <a:t>Neilsen</a:t>
            </a:r>
            <a:endParaRPr lang="en-US" sz="1200" b="1" i="1" dirty="0"/>
          </a:p>
        </p:txBody>
      </p:sp>
    </p:spTree>
    <p:extLst>
      <p:ext uri="{BB962C8B-B14F-4D97-AF65-F5344CB8AC3E}">
        <p14:creationId xmlns:p14="http://schemas.microsoft.com/office/powerpoint/2010/main" val="211921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“growing point” of the root or the meristematic area is at the tip of the root</a:t>
            </a:r>
          </a:p>
          <a:p>
            <a:endParaRPr lang="en-US" dirty="0"/>
          </a:p>
          <a:p>
            <a:r>
              <a:rPr lang="en-US" dirty="0" smtClean="0"/>
              <a:t>The nodal roots begin forming near the crown</a:t>
            </a:r>
          </a:p>
          <a:p>
            <a:endParaRPr lang="en-US" dirty="0"/>
          </a:p>
          <a:p>
            <a:r>
              <a:rPr lang="en-US" dirty="0" smtClean="0"/>
              <a:t>Very dry and/or hot soils (prominent conditions in some areas) can cause the root tips to desiccate and die off or stop growing</a:t>
            </a:r>
          </a:p>
          <a:p>
            <a:endParaRPr lang="en-US" dirty="0"/>
          </a:p>
          <a:p>
            <a:r>
              <a:rPr lang="en-US" dirty="0" smtClean="0"/>
              <a:t>A strong wind pushes the corn over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Rootless corn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3291-3B84-4D2D-A7DD-D563E6979F2E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78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Conditions that can exacerbate the issue:</a:t>
            </a:r>
          </a:p>
          <a:p>
            <a:pPr lvl="1"/>
            <a:r>
              <a:rPr lang="en-US" dirty="0" smtClean="0"/>
              <a:t>Planting slightly too wet and sidewall smearing making it harder for nodal root development</a:t>
            </a:r>
          </a:p>
          <a:p>
            <a:pPr lvl="1"/>
            <a:r>
              <a:rPr lang="en-US" dirty="0" smtClean="0"/>
              <a:t>Shallower planting (soils dry quicker and heat up quicker)</a:t>
            </a:r>
          </a:p>
          <a:p>
            <a:pPr lvl="1"/>
            <a:r>
              <a:rPr lang="en-US" dirty="0" smtClean="0"/>
              <a:t>Cloddy seed beds (again drying and heating quicker)</a:t>
            </a:r>
          </a:p>
          <a:p>
            <a:pPr lvl="1"/>
            <a:r>
              <a:rPr lang="en-US" dirty="0" smtClean="0"/>
              <a:t>Open seed slots</a:t>
            </a:r>
          </a:p>
          <a:p>
            <a:pPr lvl="1"/>
            <a:endParaRPr lang="en-US" dirty="0"/>
          </a:p>
          <a:p>
            <a:r>
              <a:rPr lang="en-US" dirty="0" smtClean="0"/>
              <a:t>We used to recommend cultivating to throw soil up against the plant</a:t>
            </a:r>
          </a:p>
          <a:p>
            <a:pPr lvl="1"/>
            <a:r>
              <a:rPr lang="en-US" dirty="0" smtClean="0"/>
              <a:t>This can help but does not necessarily solve the issue</a:t>
            </a:r>
          </a:p>
          <a:p>
            <a:pPr lvl="1"/>
            <a:r>
              <a:rPr lang="en-US" dirty="0" smtClean="0"/>
              <a:t>Best cure is a rainfall, plants can and will recover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Rootless corn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3291-3B84-4D2D-A7DD-D563E6979F2E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49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Reports in Northern Iowa and Minnesota of soybean aphids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Soybean aphids make an early appearance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3291-3B84-4D2D-A7DD-D563E6979F2E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226" y="2335230"/>
            <a:ext cx="5211568" cy="39036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509262"/>
            <a:ext cx="5272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/>
              <a:t>Photo courtesy of ipm.Illinois.edu</a:t>
            </a:r>
            <a:endParaRPr lang="en-US" sz="1400" b="1" i="1" dirty="0"/>
          </a:p>
        </p:txBody>
      </p:sp>
    </p:spTree>
    <p:extLst>
      <p:ext uri="{BB962C8B-B14F-4D97-AF65-F5344CB8AC3E}">
        <p14:creationId xmlns:p14="http://schemas.microsoft.com/office/powerpoint/2010/main" val="420922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09601" y="1212575"/>
            <a:ext cx="10972800" cy="452543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Population dynamics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Overwinter in Buckthorn and move to legumes in June/July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Typically favored by temps in the 70s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Populations can build very quickly, doubling in a few days under the right conditions</a:t>
            </a:r>
          </a:p>
          <a:p>
            <a:pPr marL="0" indent="0">
              <a:buNone/>
            </a:pPr>
            <a:r>
              <a:rPr lang="en-US" b="1" dirty="0" smtClean="0"/>
              <a:t>Many natural predators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Asian Ladybird beetles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Minute Pirate </a:t>
            </a:r>
            <a:r>
              <a:rPr lang="en-US" sz="2000" dirty="0"/>
              <a:t>B</a:t>
            </a:r>
            <a:r>
              <a:rPr lang="en-US" sz="2000" dirty="0" smtClean="0"/>
              <a:t>ug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Take note of these during scouting</a:t>
            </a:r>
          </a:p>
          <a:p>
            <a:pPr marL="0" indent="0">
              <a:buNone/>
            </a:pPr>
            <a:r>
              <a:rPr lang="en-US" b="1" dirty="0" smtClean="0"/>
              <a:t>Damage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Piercing sucking mouthparts remove vital plant juices (more damaging under water stress conditions)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Sooty mold can interfere with photosynthesis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Soybean aphids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3291-3B84-4D2D-A7DD-D563E6979F2E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546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09600" y="1172819"/>
            <a:ext cx="10972800" cy="4525433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Thresholds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Can vary by state -- check with local university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Typically in Indiana we say 250/plant but if plants are under moisture stress that can be a lower number</a:t>
            </a:r>
          </a:p>
          <a:p>
            <a:pPr lvl="1">
              <a:buFont typeface="Arial" charset="0"/>
              <a:buChar char="•"/>
            </a:pPr>
            <a:r>
              <a:rPr lang="en-US" sz="2400" b="1" dirty="0" smtClean="0"/>
              <a:t>How do you count them?  </a:t>
            </a:r>
            <a:r>
              <a:rPr lang="en-US" sz="2400" dirty="0" smtClean="0"/>
              <a:t>If you begin seeing them on the stem, that means the café is getting crowded because the stem is not the preferred feeding site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If you see them on the stem then populations are likely around 400/plant, </a:t>
            </a:r>
          </a:p>
          <a:p>
            <a:pPr lvl="1">
              <a:buFont typeface="Arial" charset="0"/>
              <a:buChar char="•"/>
            </a:pPr>
            <a:r>
              <a:rPr lang="en-US" sz="2400" dirty="0"/>
              <a:t>P</a:t>
            </a:r>
            <a:r>
              <a:rPr lang="en-US" sz="2400" dirty="0" smtClean="0"/>
              <a:t>ay close attention as the plants move into the early R stages</a:t>
            </a:r>
          </a:p>
          <a:p>
            <a:pPr marL="609585" lvl="1" indent="0">
              <a:buNone/>
            </a:pP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Soybean aphids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3291-3B84-4D2D-A7DD-D563E6979F2E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39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Treatment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A number of products will work -- check with local agronomist or university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Make sure to monitor to see if population is increasing or not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Monitor for natural predators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Take note of pre-harvest intervals as they vary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Because the populations can build quickly and if you kill off natural predators you can’t just spray and walk away</a:t>
            </a:r>
          </a:p>
          <a:p>
            <a:pPr lvl="1">
              <a:buFont typeface="Arial" charset="0"/>
              <a:buChar char="•"/>
            </a:pPr>
            <a:r>
              <a:rPr lang="en-US" sz="2400" dirty="0" smtClean="0"/>
              <a:t>Coverage into the canopy and on the underneath side of the leaf is important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Soybean aphids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93291-3B84-4D2D-A7DD-D563E6979F2E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12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60 Yield Center - PPT Templat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360 Yield Center - PPT Template.potx</Template>
  <TotalTime>1686</TotalTime>
  <Words>425</Words>
  <Application>Microsoft Macintosh PowerPoint</Application>
  <PresentationFormat>Widescreen</PresentationFormat>
  <Paragraphs>62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MS PGothic</vt:lpstr>
      <vt:lpstr>ＭＳ Ｐゴシック</vt:lpstr>
      <vt:lpstr>Arial</vt:lpstr>
      <vt:lpstr>360 Yield Center - PPT Template</vt:lpstr>
      <vt:lpstr>PowerPoint Presentation</vt:lpstr>
      <vt:lpstr>Rootless Corn or Floppy corn Syndrome</vt:lpstr>
      <vt:lpstr>Rootless corn</vt:lpstr>
      <vt:lpstr>Rootless corn</vt:lpstr>
      <vt:lpstr>Soybean aphids make an early appearance</vt:lpstr>
      <vt:lpstr>Soybean aphids</vt:lpstr>
      <vt:lpstr>Soybean aphids</vt:lpstr>
      <vt:lpstr>Soybean aphids</vt:lpstr>
    </vt:vector>
  </TitlesOfParts>
  <Company>Bader Rutter &amp; Associates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 Schulz</dc:creator>
  <cp:lastModifiedBy>Jorden Heaton</cp:lastModifiedBy>
  <cp:revision>77</cp:revision>
  <dcterms:created xsi:type="dcterms:W3CDTF">2014-12-09T19:35:10Z</dcterms:created>
  <dcterms:modified xsi:type="dcterms:W3CDTF">2016-06-20T13:25:19Z</dcterms:modified>
</cp:coreProperties>
</file>