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9" r:id="rId2"/>
    <p:sldMasterId id="2147483718" r:id="rId3"/>
  </p:sldMasterIdLst>
  <p:notesMasterIdLst>
    <p:notesMasterId r:id="rId25"/>
  </p:notesMasterIdLst>
  <p:handoutMasterIdLst>
    <p:handoutMasterId r:id="rId26"/>
  </p:handoutMasterIdLst>
  <p:sldIdLst>
    <p:sldId id="265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7" r:id="rId16"/>
    <p:sldId id="286" r:id="rId17"/>
    <p:sldId id="288" r:id="rId18"/>
    <p:sldId id="289" r:id="rId19"/>
    <p:sldId id="290" r:id="rId20"/>
    <p:sldId id="295" r:id="rId21"/>
    <p:sldId id="296" r:id="rId22"/>
    <p:sldId id="291" r:id="rId23"/>
    <p:sldId id="292" r:id="rId24"/>
  </p:sldIdLst>
  <p:sldSz cx="12192000" cy="6858000"/>
  <p:notesSz cx="6858000" cy="9144000"/>
  <p:defaultTextStyle>
    <a:defPPr>
      <a:defRPr lang="en-US"/>
    </a:defPPr>
    <a:lvl1pPr algn="l" defTabSz="609585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609585" algn="l" defTabSz="609585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1219170" algn="l" defTabSz="609585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828754" algn="l" defTabSz="609585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2438339" algn="l" defTabSz="609585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3047924" algn="l" defTabSz="121917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3657509" algn="l" defTabSz="121917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4267093" algn="l" defTabSz="121917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4876678" algn="l" defTabSz="121917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23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82"/>
    <p:restoredTop sz="94534"/>
  </p:normalViewPr>
  <p:slideViewPr>
    <p:cSldViewPr snapToGrid="0" snapToObjects="1">
      <p:cViewPr varScale="1">
        <p:scale>
          <a:sx n="86" d="100"/>
          <a:sy n="86" d="100"/>
        </p:scale>
        <p:origin x="248" y="520"/>
      </p:cViewPr>
      <p:guideLst>
        <p:guide orient="horz" pos="2160"/>
        <p:guide pos="38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notesMaster" Target="notesMasters/notesMaster1.xml"/><Relationship Id="rId26" Type="http://schemas.openxmlformats.org/officeDocument/2006/relationships/handoutMaster" Target="handoutMasters/handoutMaster1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4" Type="http://schemas.openxmlformats.org/officeDocument/2006/relationships/oleObject" Target="file:///C:\Users\jbrand\Desktop\360%20Yield%20Sugar%20Sync\Power%20Point%20Master%20Folder\Perry%20Field%20with%20Coulter.xlsx" TargetMode="External"/><Relationship Id="rId1" Type="http://schemas.microsoft.com/office/2011/relationships/chartStyle" Target="style1.xml"/><Relationship Id="rId2" Type="http://schemas.microsoft.com/office/2011/relationships/chartColorStyle" Target="colors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900"/>
              <a:t>(100# Fall NH3)+(40 UAN Weed and Feed)+(80#N UAN COULTER BAR)</a:t>
            </a:r>
          </a:p>
        </c:rich>
      </c:tx>
      <c:layout>
        <c:manualLayout>
          <c:xMode val="edge"/>
          <c:yMode val="edge"/>
          <c:x val="0.278728246318608"/>
          <c:y val="0.029501464270656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0 - 12 Core Depth </c:v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H1 </c:v>
                </c:pt>
                <c:pt idx="1">
                  <c:v>H2</c:v>
                </c:pt>
                <c:pt idx="2">
                  <c:v>H3</c:v>
                </c:pt>
                <c:pt idx="3">
                  <c:v>H4</c:v>
                </c:pt>
                <c:pt idx="4">
                  <c:v>H5</c:v>
                </c:pt>
                <c:pt idx="5">
                  <c:v>H6</c:v>
                </c:pt>
                <c:pt idx="6">
                  <c:v>H7</c:v>
                </c:pt>
                <c:pt idx="7">
                  <c:v>H8</c:v>
                </c:pt>
                <c:pt idx="8">
                  <c:v>H9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25.0</c:v>
                </c:pt>
                <c:pt idx="1">
                  <c:v>25.0</c:v>
                </c:pt>
                <c:pt idx="2">
                  <c:v>22.0</c:v>
                </c:pt>
                <c:pt idx="3">
                  <c:v>24.0</c:v>
                </c:pt>
                <c:pt idx="4">
                  <c:v>72.0</c:v>
                </c:pt>
                <c:pt idx="5">
                  <c:v>166.0</c:v>
                </c:pt>
                <c:pt idx="6">
                  <c:v>40.0</c:v>
                </c:pt>
                <c:pt idx="7">
                  <c:v>27.0</c:v>
                </c:pt>
                <c:pt idx="8">
                  <c:v>27.0</c:v>
                </c:pt>
              </c:numCache>
            </c:numRef>
          </c:val>
        </c:ser>
        <c:ser>
          <c:idx val="1"/>
          <c:order val="1"/>
          <c:tx>
            <c:v>12 - 24 Core Depth </c:v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H1 </c:v>
                </c:pt>
                <c:pt idx="1">
                  <c:v>H2</c:v>
                </c:pt>
                <c:pt idx="2">
                  <c:v>H3</c:v>
                </c:pt>
                <c:pt idx="3">
                  <c:v>H4</c:v>
                </c:pt>
                <c:pt idx="4">
                  <c:v>H5</c:v>
                </c:pt>
                <c:pt idx="5">
                  <c:v>H6</c:v>
                </c:pt>
                <c:pt idx="6">
                  <c:v>H7</c:v>
                </c:pt>
                <c:pt idx="7">
                  <c:v>H8</c:v>
                </c:pt>
                <c:pt idx="8">
                  <c:v>H9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43.0</c:v>
                </c:pt>
                <c:pt idx="1">
                  <c:v>46.0</c:v>
                </c:pt>
                <c:pt idx="2">
                  <c:v>42.0</c:v>
                </c:pt>
                <c:pt idx="3">
                  <c:v>41.0</c:v>
                </c:pt>
                <c:pt idx="4">
                  <c:v>80.0</c:v>
                </c:pt>
                <c:pt idx="5">
                  <c:v>219.0</c:v>
                </c:pt>
                <c:pt idx="6">
                  <c:v>35.0</c:v>
                </c:pt>
                <c:pt idx="7">
                  <c:v>35.0</c:v>
                </c:pt>
                <c:pt idx="8">
                  <c:v>45.0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-2141491504"/>
        <c:axId val="2111185824"/>
      </c:barChart>
      <c:catAx>
        <c:axId val="-214149150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cap="all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HOLE NUMBER LEFT TO RIGHT on BOARD </a:t>
                </a:r>
              </a:p>
            </c:rich>
          </c:tx>
          <c:layout>
            <c:manualLayout>
              <c:xMode val="edge"/>
              <c:yMode val="edge"/>
              <c:x val="0.382390665022294"/>
              <c:y val="0.9052220715536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1" i="0" u="none" strike="noStrike" kern="1200" cap="all" baseline="0">
                  <a:solidFill>
                    <a:schemeClr val="lt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11185824"/>
        <c:crosses val="autoZero"/>
        <c:auto val="1"/>
        <c:lblAlgn val="ctr"/>
        <c:lblOffset val="100"/>
        <c:noMultiLvlLbl val="0"/>
      </c:catAx>
      <c:valAx>
        <c:axId val="2111185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cap="all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PPA </a:t>
                </a:r>
                <a:r>
                  <a:rPr lang="en-US" baseline="0"/>
                  <a:t>of Avalable Nitrate for plant uptake </a:t>
                </a:r>
                <a:r>
                  <a:rPr lang="en-US"/>
                  <a:t> 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cap="all" baseline="0">
                  <a:solidFill>
                    <a:schemeClr val="lt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41491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8DEDDF7-93C9-403F-9F28-C5F548365816}" type="datetimeFigureOut">
              <a:rPr lang="en-US" altLang="en-US"/>
              <a:pPr/>
              <a:t>6/20/16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9CC6437-F40F-493E-A44B-B3E479D93B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876454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9085E6A-B795-4BD6-9FBF-0AC1353270BF}" type="datetimeFigureOut">
              <a:rPr lang="en-US" altLang="en-US"/>
              <a:pPr/>
              <a:t>6/20/16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FE3DFA8-3414-45B7-A7A1-60C9730F92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14031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60958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609585" algn="l" defTabSz="60958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1219170" algn="l" defTabSz="60958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828754" algn="l" defTabSz="60958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2438339" algn="l" defTabSz="60958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3DFA8-3414-45B7-A7A1-60C9730F92E9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500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3DFA8-3414-45B7-A7A1-60C9730F92E9}" type="slidenum">
              <a:rPr lang="en-US" altLang="en-US" smtClean="0">
                <a:solidFill>
                  <a:prstClr val="black"/>
                </a:solidFill>
              </a:rPr>
              <a:pPr/>
              <a:t>8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135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jpe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480" y="0"/>
            <a:ext cx="12252960" cy="6892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3286" y="2228273"/>
            <a:ext cx="4745182" cy="24014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527719" y="1325748"/>
            <a:ext cx="139464" cy="4230408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6911975" y="2794000"/>
            <a:ext cx="5065713" cy="1270635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lnSpc>
                <a:spcPts val="3000"/>
              </a:lnSpc>
              <a:spcBef>
                <a:spcPts val="0"/>
              </a:spcBef>
              <a:buFontTx/>
              <a:buNone/>
              <a:defRPr sz="3000" cap="all">
                <a:solidFill>
                  <a:srgbClr val="ED232A"/>
                </a:solidFill>
                <a:latin typeface="Calibri"/>
              </a:defRPr>
            </a:lvl1pPr>
            <a:lvl2pPr marL="609585" indent="0">
              <a:buFontTx/>
              <a:buNone/>
              <a:defRPr sz="3000" cap="all">
                <a:solidFill>
                  <a:srgbClr val="ED232A"/>
                </a:solidFill>
                <a:latin typeface="Calibri"/>
              </a:defRPr>
            </a:lvl2pPr>
            <a:lvl3pPr marL="1219170" indent="0">
              <a:buFontTx/>
              <a:buNone/>
              <a:defRPr sz="3000" cap="all">
                <a:solidFill>
                  <a:srgbClr val="ED232A"/>
                </a:solidFill>
                <a:latin typeface="Calibri"/>
              </a:defRPr>
            </a:lvl3pPr>
            <a:lvl4pPr marL="1828755" indent="0">
              <a:buFontTx/>
              <a:buNone/>
              <a:defRPr sz="3000" cap="all">
                <a:solidFill>
                  <a:srgbClr val="ED232A"/>
                </a:solidFill>
                <a:latin typeface="Calibri"/>
              </a:defRPr>
            </a:lvl4pPr>
            <a:lvl5pPr marL="2438339" indent="0">
              <a:buFontTx/>
              <a:buNone/>
              <a:defRPr sz="3000" cap="all">
                <a:solidFill>
                  <a:srgbClr val="ED232A"/>
                </a:solidFill>
                <a:latin typeface="Calibri"/>
              </a:defRPr>
            </a:lvl5pPr>
          </a:lstStyle>
          <a:p>
            <a:pPr lvl="0"/>
            <a:r>
              <a:rPr lang="en-US" dirty="0" smtClean="0"/>
              <a:t>Click to edit </a:t>
            </a:r>
          </a:p>
          <a:p>
            <a:pPr lvl="0"/>
            <a:r>
              <a:rPr lang="en-US" dirty="0" smtClean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652739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480" y="0"/>
            <a:ext cx="12252960" cy="6892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286" y="2228273"/>
            <a:ext cx="4745182" cy="24014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3345" y="2793365"/>
            <a:ext cx="41910" cy="1271270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6911975" y="2794000"/>
            <a:ext cx="5065713" cy="1270635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lnSpc>
                <a:spcPts val="3000"/>
              </a:lnSpc>
              <a:spcBef>
                <a:spcPts val="0"/>
              </a:spcBef>
              <a:buFontTx/>
              <a:buNone/>
              <a:defRPr sz="3000" cap="all">
                <a:solidFill>
                  <a:srgbClr val="ED232A"/>
                </a:solidFill>
                <a:latin typeface="Calibri"/>
              </a:defRPr>
            </a:lvl1pPr>
            <a:lvl2pPr marL="609585" indent="0">
              <a:buFontTx/>
              <a:buNone/>
              <a:defRPr sz="3000" cap="all">
                <a:solidFill>
                  <a:srgbClr val="ED232A"/>
                </a:solidFill>
                <a:latin typeface="Calibri"/>
              </a:defRPr>
            </a:lvl2pPr>
            <a:lvl3pPr marL="1219170" indent="0">
              <a:buFontTx/>
              <a:buNone/>
              <a:defRPr sz="3000" cap="all">
                <a:solidFill>
                  <a:srgbClr val="ED232A"/>
                </a:solidFill>
                <a:latin typeface="Calibri"/>
              </a:defRPr>
            </a:lvl3pPr>
            <a:lvl4pPr marL="1828755" indent="0">
              <a:buFontTx/>
              <a:buNone/>
              <a:defRPr sz="3000" cap="all">
                <a:solidFill>
                  <a:srgbClr val="ED232A"/>
                </a:solidFill>
                <a:latin typeface="Calibri"/>
              </a:defRPr>
            </a:lvl4pPr>
            <a:lvl5pPr marL="2438339" indent="0">
              <a:buFontTx/>
              <a:buNone/>
              <a:defRPr sz="3000" cap="all">
                <a:solidFill>
                  <a:srgbClr val="ED232A"/>
                </a:solidFill>
                <a:latin typeface="Calibri"/>
              </a:defRPr>
            </a:lvl5pPr>
          </a:lstStyle>
          <a:p>
            <a:pPr lvl="0"/>
            <a:r>
              <a:rPr lang="en-US" dirty="0" smtClean="0"/>
              <a:t>Click to edit </a:t>
            </a:r>
          </a:p>
          <a:p>
            <a:pPr lvl="0"/>
            <a:r>
              <a:rPr lang="en-US" dirty="0" smtClean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984506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480" y="0"/>
            <a:ext cx="12252960" cy="6892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le 17"/>
          <p:cNvSpPr>
            <a:spLocks noGrp="1"/>
          </p:cNvSpPr>
          <p:nvPr>
            <p:ph type="title" hasCustomPrompt="1"/>
          </p:nvPr>
        </p:nvSpPr>
        <p:spPr>
          <a:xfrm>
            <a:off x="609600" y="2857500"/>
            <a:ext cx="10972800" cy="1143000"/>
          </a:xfrm>
          <a:prstGeom prst="rect">
            <a:avLst/>
          </a:prstGeom>
        </p:spPr>
        <p:txBody>
          <a:bodyPr vert="horz"/>
          <a:lstStyle>
            <a:lvl1pPr>
              <a:defRPr sz="4000" cap="all" baseline="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961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480" y="-6350"/>
            <a:ext cx="12252960" cy="689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9600" y="1600201"/>
            <a:ext cx="10972800" cy="452543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Title 17"/>
          <p:cNvSpPr>
            <a:spLocks noGrp="1"/>
          </p:cNvSpPr>
          <p:nvPr>
            <p:ph type="title" hasCustomPrompt="1"/>
          </p:nvPr>
        </p:nvSpPr>
        <p:spPr>
          <a:xfrm>
            <a:off x="609600" y="142484"/>
            <a:ext cx="10972801" cy="680480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36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609600" y="6352118"/>
            <a:ext cx="4980517" cy="366183"/>
          </a:xfrm>
        </p:spPr>
        <p:txBody>
          <a:bodyPr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ate Placeholder 9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AB808D26-93F4-49F6-985D-F70DC49499C0}" type="datetimeFigureOut">
              <a:rPr lang="en-US" altLang="en-US"/>
              <a:pPr/>
              <a:t>6/20/16</a:t>
            </a:fld>
            <a:endParaRPr lang="en-US" altLang="en-US"/>
          </a:p>
        </p:txBody>
      </p:sp>
      <p:sp>
        <p:nvSpPr>
          <p:cNvPr id="7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9192685" y="6352118"/>
            <a:ext cx="2389716" cy="366183"/>
          </a:xfrm>
        </p:spPr>
        <p:txBody>
          <a:bodyPr/>
          <a:lstStyle>
            <a:lvl1pPr>
              <a:defRPr/>
            </a:lvl1pPr>
          </a:lstStyle>
          <a:p>
            <a:fld id="{1FF93291-3B84-4D2D-A7DD-D563E6979F2E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0936" y="80388"/>
            <a:ext cx="1591464" cy="80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9774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480" y="-6350"/>
            <a:ext cx="12252960" cy="689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9600" y="1600201"/>
            <a:ext cx="5384800" cy="452543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97600" y="1600201"/>
            <a:ext cx="5384800" cy="452543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itle 17"/>
          <p:cNvSpPr>
            <a:spLocks noGrp="1"/>
          </p:cNvSpPr>
          <p:nvPr>
            <p:ph type="title" hasCustomPrompt="1"/>
          </p:nvPr>
        </p:nvSpPr>
        <p:spPr>
          <a:xfrm>
            <a:off x="609600" y="142484"/>
            <a:ext cx="10972801" cy="680480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36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609600" y="6352118"/>
            <a:ext cx="4980517" cy="366183"/>
          </a:xfrm>
        </p:spPr>
        <p:txBody>
          <a:bodyPr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B2AAF90B-26E8-40E3-AFB8-55607F101B23}" type="datetimeFigureOut">
              <a:rPr lang="en-US" altLang="en-US"/>
              <a:pPr/>
              <a:t>6/20/16</a:t>
            </a:fld>
            <a:endParaRPr lang="en-US" altLang="en-US"/>
          </a:p>
        </p:txBody>
      </p:sp>
      <p:sp>
        <p:nvSpPr>
          <p:cNvPr id="8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9192685" y="6352118"/>
            <a:ext cx="2389716" cy="366183"/>
          </a:xfrm>
        </p:spPr>
        <p:txBody>
          <a:bodyPr/>
          <a:lstStyle>
            <a:lvl1pPr>
              <a:defRPr/>
            </a:lvl1pPr>
          </a:lstStyle>
          <a:p>
            <a:fld id="{07E0664D-32B9-4DFF-A67D-2A14613E911C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0936" y="80388"/>
            <a:ext cx="1591464" cy="80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182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480" y="-6350"/>
            <a:ext cx="12252960" cy="689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7"/>
          <p:cNvSpPr>
            <a:spLocks noGrp="1"/>
          </p:cNvSpPr>
          <p:nvPr>
            <p:ph type="title" hasCustomPrompt="1"/>
          </p:nvPr>
        </p:nvSpPr>
        <p:spPr>
          <a:xfrm>
            <a:off x="609600" y="142484"/>
            <a:ext cx="10972801" cy="680480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36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 hasCustomPrompt="1"/>
          </p:nvPr>
        </p:nvSpPr>
        <p:spPr>
          <a:xfrm>
            <a:off x="4766733" y="1219914"/>
            <a:ext cx="6815667" cy="4929796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09601" y="2198741"/>
            <a:ext cx="4011084" cy="39509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609599" y="1219915"/>
            <a:ext cx="4011084" cy="9788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609600" y="6352118"/>
            <a:ext cx="4980517" cy="366183"/>
          </a:xfrm>
        </p:spPr>
        <p:txBody>
          <a:bodyPr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Date Placeholder 9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fld id="{617F15E7-59B5-4483-A1DA-253CFB69AF52}" type="datetimeFigureOut">
              <a:rPr lang="en-US" altLang="en-US"/>
              <a:pPr/>
              <a:t>6/20/16</a:t>
            </a:fld>
            <a:endParaRPr lang="en-US" altLang="en-US"/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4"/>
          </p:nvPr>
        </p:nvSpPr>
        <p:spPr>
          <a:xfrm>
            <a:off x="9192685" y="6352118"/>
            <a:ext cx="2389716" cy="366183"/>
          </a:xfrm>
        </p:spPr>
        <p:txBody>
          <a:bodyPr/>
          <a:lstStyle>
            <a:lvl1pPr>
              <a:defRPr/>
            </a:lvl1pPr>
          </a:lstStyle>
          <a:p>
            <a:fld id="{98A3C1B4-F4DF-4DF8-8F2B-A2034139E69B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0936" y="80388"/>
            <a:ext cx="1591464" cy="80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7248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480" y="-6350"/>
            <a:ext cx="12252960" cy="689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le 17"/>
          <p:cNvSpPr>
            <a:spLocks noGrp="1"/>
          </p:cNvSpPr>
          <p:nvPr>
            <p:ph type="title" hasCustomPrompt="1"/>
          </p:nvPr>
        </p:nvSpPr>
        <p:spPr>
          <a:xfrm>
            <a:off x="609600" y="142484"/>
            <a:ext cx="10972801" cy="680480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36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609600" y="6352118"/>
            <a:ext cx="4980517" cy="366183"/>
          </a:xfrm>
        </p:spPr>
        <p:txBody>
          <a:bodyPr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7F70ACB5-0786-458E-838F-25A30612518E}" type="datetimeFigureOut">
              <a:rPr lang="en-US" altLang="en-US"/>
              <a:pPr/>
              <a:t>6/20/16</a:t>
            </a:fld>
            <a:endParaRPr lang="en-U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9192685" y="6352118"/>
            <a:ext cx="2389716" cy="366183"/>
          </a:xfrm>
        </p:spPr>
        <p:txBody>
          <a:bodyPr/>
          <a:lstStyle>
            <a:lvl1pPr>
              <a:defRPr/>
            </a:lvl1pPr>
          </a:lstStyle>
          <a:p>
            <a:fld id="{148CBCA4-F4C6-445C-9F2C-E85F735ABB0B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0936" y="80388"/>
            <a:ext cx="1591464" cy="80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5810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480" y="0"/>
            <a:ext cx="12252960" cy="6892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le 17"/>
          <p:cNvSpPr>
            <a:spLocks noGrp="1"/>
          </p:cNvSpPr>
          <p:nvPr>
            <p:ph type="title" hasCustomPrompt="1"/>
          </p:nvPr>
        </p:nvSpPr>
        <p:spPr>
          <a:xfrm>
            <a:off x="609600" y="2857500"/>
            <a:ext cx="10972800" cy="1143000"/>
          </a:xfrm>
          <a:prstGeom prst="rect">
            <a:avLst/>
          </a:prstGeom>
        </p:spPr>
        <p:txBody>
          <a:bodyPr vert="horz"/>
          <a:lstStyle>
            <a:lvl1pPr>
              <a:defRPr sz="4000" cap="all" baseline="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closing message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1667934" y="4614333"/>
            <a:ext cx="8856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white"/>
                </a:solidFill>
                <a:latin typeface="Calibri"/>
              </a:rPr>
              <a:t>All trademarks are the property of 360 Yield Center, its affiliates and/or its licensors. </a:t>
            </a:r>
          </a:p>
          <a:p>
            <a:pPr algn="ctr"/>
            <a:r>
              <a:rPr lang="en-US" dirty="0">
                <a:solidFill>
                  <a:prstClr val="white"/>
                </a:solidFill>
                <a:latin typeface="Calibri"/>
              </a:rPr>
              <a:t>©2015 360 Yield Center.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2607862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3628" y="-18374"/>
            <a:ext cx="12198531" cy="6876374"/>
            <a:chOff x="-15240" y="-28224"/>
            <a:chExt cx="51233832" cy="10562874"/>
          </a:xfrm>
        </p:grpSpPr>
        <p:sp>
          <p:nvSpPr>
            <p:cNvPr id="4" name="Rectangle 3"/>
            <p:cNvSpPr/>
            <p:nvPr userDrawn="1"/>
          </p:nvSpPr>
          <p:spPr>
            <a:xfrm>
              <a:off x="-15240" y="-28224"/>
              <a:ext cx="51233832" cy="1056287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234862" y="-28224"/>
              <a:ext cx="35559894" cy="10534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14157" y="2629599"/>
            <a:ext cx="11362960" cy="1182360"/>
          </a:xfrm>
          <a:prstGeom prst="rect">
            <a:avLst/>
          </a:prstGeom>
        </p:spPr>
        <p:txBody>
          <a:bodyPr vert="horz" lIns="28209" tIns="14105" rIns="28209" bIns="14105" anchor="t" anchorCtr="0"/>
          <a:lstStyle>
            <a:lvl1pPr marL="0" indent="0" algn="ctr">
              <a:lnSpc>
                <a:spcPts val="3394"/>
              </a:lnSpc>
              <a:spcBef>
                <a:spcPts val="0"/>
              </a:spcBef>
              <a:buFontTx/>
              <a:buNone/>
              <a:defRPr sz="3400" cap="all" baseline="0">
                <a:solidFill>
                  <a:schemeClr val="bg1"/>
                </a:solidFill>
                <a:latin typeface="Calibri"/>
              </a:defRPr>
            </a:lvl1pPr>
            <a:lvl2pPr>
              <a:defRPr sz="3100"/>
            </a:lvl2pPr>
            <a:lvl3pPr>
              <a:defRPr sz="3100"/>
            </a:lvl3pPr>
            <a:lvl4pPr>
              <a:defRPr sz="3100"/>
            </a:lvl4pPr>
            <a:lvl5pPr>
              <a:defRPr sz="3100"/>
            </a:lvl5pPr>
          </a:lstStyle>
          <a:p>
            <a:pPr lvl="0"/>
            <a:r>
              <a:rPr lang="en-US" dirty="0" smtClean="0"/>
              <a:t>Click to edit 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3779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E98E-96B2-47CD-B019-DF2EB694E8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3A7AF-50E5-4541-B250-FEA865CFD6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4805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E98E-96B2-47CD-B019-DF2EB694E8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3A7AF-50E5-4541-B250-FEA865CFD6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10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480" y="0"/>
            <a:ext cx="12252960" cy="6892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le 17"/>
          <p:cNvSpPr>
            <a:spLocks noGrp="1"/>
          </p:cNvSpPr>
          <p:nvPr>
            <p:ph type="title" hasCustomPrompt="1"/>
          </p:nvPr>
        </p:nvSpPr>
        <p:spPr>
          <a:xfrm>
            <a:off x="609600" y="2857500"/>
            <a:ext cx="10972800" cy="1143000"/>
          </a:xfrm>
          <a:prstGeom prst="rect">
            <a:avLst/>
          </a:prstGeom>
        </p:spPr>
        <p:txBody>
          <a:bodyPr vert="horz"/>
          <a:lstStyle>
            <a:lvl1pPr>
              <a:defRPr sz="4000" cap="all" baseline="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299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E98E-96B2-47CD-B019-DF2EB694E8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3A7AF-50E5-4541-B250-FEA865CFD6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2922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E98E-96B2-47CD-B019-DF2EB694E8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3A7AF-50E5-4541-B250-FEA865CFD6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7123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E98E-96B2-47CD-B019-DF2EB694E8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3A7AF-50E5-4541-B250-FEA865CFD6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2760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E98E-96B2-47CD-B019-DF2EB694E8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3A7AF-50E5-4541-B250-FEA865CFD6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813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E98E-96B2-47CD-B019-DF2EB694E8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3A7AF-50E5-4541-B250-FEA865CFD6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1442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E98E-96B2-47CD-B019-DF2EB694E8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3A7AF-50E5-4541-B250-FEA865CFD6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4429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E98E-96B2-47CD-B019-DF2EB694E8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3A7AF-50E5-4541-B250-FEA865CFD6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3755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E98E-96B2-47CD-B019-DF2EB694E8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3A7AF-50E5-4541-B250-FEA865CFD6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7919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E98E-96B2-47CD-B019-DF2EB694E8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3A7AF-50E5-4541-B250-FEA865CFD6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585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480" y="-6350"/>
            <a:ext cx="12252960" cy="689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9600" y="1600201"/>
            <a:ext cx="10972800" cy="452543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Title 17"/>
          <p:cNvSpPr>
            <a:spLocks noGrp="1"/>
          </p:cNvSpPr>
          <p:nvPr>
            <p:ph type="title" hasCustomPrompt="1"/>
          </p:nvPr>
        </p:nvSpPr>
        <p:spPr>
          <a:xfrm>
            <a:off x="609600" y="142484"/>
            <a:ext cx="10972801" cy="680480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36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609600" y="6352118"/>
            <a:ext cx="4980517" cy="366183"/>
          </a:xfrm>
        </p:spPr>
        <p:txBody>
          <a:bodyPr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Date Placeholder 9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AB808D26-93F4-49F6-985D-F70DC49499C0}" type="datetimeFigureOut">
              <a:rPr lang="en-US" altLang="en-US"/>
              <a:pPr/>
              <a:t>6/20/16</a:t>
            </a:fld>
            <a:endParaRPr lang="en-US" altLang="en-US"/>
          </a:p>
        </p:txBody>
      </p:sp>
      <p:sp>
        <p:nvSpPr>
          <p:cNvPr id="7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9192685" y="6352118"/>
            <a:ext cx="2389716" cy="366183"/>
          </a:xfrm>
        </p:spPr>
        <p:txBody>
          <a:bodyPr/>
          <a:lstStyle>
            <a:lvl1pPr>
              <a:defRPr/>
            </a:lvl1pPr>
          </a:lstStyle>
          <a:p>
            <a:fld id="{1FF93291-3B84-4D2D-A7DD-D563E6979F2E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0936" y="80388"/>
            <a:ext cx="1591464" cy="80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920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480" y="-6350"/>
            <a:ext cx="12252960" cy="689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9600" y="1600201"/>
            <a:ext cx="5384800" cy="452543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97600" y="1600201"/>
            <a:ext cx="5384800" cy="452543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itle 17"/>
          <p:cNvSpPr>
            <a:spLocks noGrp="1"/>
          </p:cNvSpPr>
          <p:nvPr>
            <p:ph type="title" hasCustomPrompt="1"/>
          </p:nvPr>
        </p:nvSpPr>
        <p:spPr>
          <a:xfrm>
            <a:off x="609600" y="142484"/>
            <a:ext cx="10972801" cy="680480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36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609600" y="6352118"/>
            <a:ext cx="4980517" cy="366183"/>
          </a:xfrm>
        </p:spPr>
        <p:txBody>
          <a:bodyPr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B2AAF90B-26E8-40E3-AFB8-55607F101B23}" type="datetimeFigureOut">
              <a:rPr lang="en-US" altLang="en-US"/>
              <a:pPr/>
              <a:t>6/20/16</a:t>
            </a:fld>
            <a:endParaRPr lang="en-US" altLang="en-US"/>
          </a:p>
        </p:txBody>
      </p:sp>
      <p:sp>
        <p:nvSpPr>
          <p:cNvPr id="8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9192685" y="6352118"/>
            <a:ext cx="2389716" cy="366183"/>
          </a:xfrm>
        </p:spPr>
        <p:txBody>
          <a:bodyPr/>
          <a:lstStyle>
            <a:lvl1pPr>
              <a:defRPr/>
            </a:lvl1pPr>
          </a:lstStyle>
          <a:p>
            <a:fld id="{07E0664D-32B9-4DFF-A67D-2A14613E911C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0936" y="80388"/>
            <a:ext cx="1591464" cy="80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0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480" y="-6350"/>
            <a:ext cx="12252960" cy="689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7"/>
          <p:cNvSpPr>
            <a:spLocks noGrp="1"/>
          </p:cNvSpPr>
          <p:nvPr>
            <p:ph type="title" hasCustomPrompt="1"/>
          </p:nvPr>
        </p:nvSpPr>
        <p:spPr>
          <a:xfrm>
            <a:off x="609600" y="142484"/>
            <a:ext cx="10972801" cy="680480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36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 hasCustomPrompt="1"/>
          </p:nvPr>
        </p:nvSpPr>
        <p:spPr>
          <a:xfrm>
            <a:off x="4766733" y="1219914"/>
            <a:ext cx="6815667" cy="4929796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09601" y="2198741"/>
            <a:ext cx="4011084" cy="39509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609599" y="1219915"/>
            <a:ext cx="4011084" cy="9788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609600" y="6352118"/>
            <a:ext cx="4980517" cy="366183"/>
          </a:xfrm>
        </p:spPr>
        <p:txBody>
          <a:bodyPr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Date Placeholder 9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fld id="{617F15E7-59B5-4483-A1DA-253CFB69AF52}" type="datetimeFigureOut">
              <a:rPr lang="en-US" altLang="en-US"/>
              <a:pPr/>
              <a:t>6/20/16</a:t>
            </a:fld>
            <a:endParaRPr lang="en-US" altLang="en-US"/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4"/>
          </p:nvPr>
        </p:nvSpPr>
        <p:spPr>
          <a:xfrm>
            <a:off x="9192685" y="6352118"/>
            <a:ext cx="2389716" cy="366183"/>
          </a:xfrm>
        </p:spPr>
        <p:txBody>
          <a:bodyPr/>
          <a:lstStyle>
            <a:lvl1pPr>
              <a:defRPr/>
            </a:lvl1pPr>
          </a:lstStyle>
          <a:p>
            <a:fld id="{98A3C1B4-F4DF-4DF8-8F2B-A2034139E69B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0936" y="80388"/>
            <a:ext cx="1591464" cy="80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098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480" y="-6350"/>
            <a:ext cx="12252960" cy="689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le 17"/>
          <p:cNvSpPr>
            <a:spLocks noGrp="1"/>
          </p:cNvSpPr>
          <p:nvPr>
            <p:ph type="title" hasCustomPrompt="1"/>
          </p:nvPr>
        </p:nvSpPr>
        <p:spPr>
          <a:xfrm>
            <a:off x="609600" y="142484"/>
            <a:ext cx="10972801" cy="680480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36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609600" y="6352118"/>
            <a:ext cx="4980517" cy="366183"/>
          </a:xfrm>
        </p:spPr>
        <p:txBody>
          <a:bodyPr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7F70ACB5-0786-458E-838F-25A30612518E}" type="datetimeFigureOut">
              <a:rPr lang="en-US" altLang="en-US"/>
              <a:pPr/>
              <a:t>6/20/16</a:t>
            </a:fld>
            <a:endParaRPr lang="en-U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9192685" y="6352118"/>
            <a:ext cx="2389716" cy="366183"/>
          </a:xfrm>
        </p:spPr>
        <p:txBody>
          <a:bodyPr/>
          <a:lstStyle>
            <a:lvl1pPr>
              <a:defRPr/>
            </a:lvl1pPr>
          </a:lstStyle>
          <a:p>
            <a:fld id="{148CBCA4-F4C6-445C-9F2C-E85F735ABB0B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0936" y="80388"/>
            <a:ext cx="1591464" cy="80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157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480" y="0"/>
            <a:ext cx="12252960" cy="6892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le 17"/>
          <p:cNvSpPr>
            <a:spLocks noGrp="1"/>
          </p:cNvSpPr>
          <p:nvPr>
            <p:ph type="title" hasCustomPrompt="1"/>
          </p:nvPr>
        </p:nvSpPr>
        <p:spPr>
          <a:xfrm>
            <a:off x="609600" y="2857500"/>
            <a:ext cx="10972800" cy="1143000"/>
          </a:xfrm>
          <a:prstGeom prst="rect">
            <a:avLst/>
          </a:prstGeom>
        </p:spPr>
        <p:txBody>
          <a:bodyPr vert="horz"/>
          <a:lstStyle>
            <a:lvl1pPr>
              <a:defRPr sz="4000" cap="all" baseline="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closing message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1667934" y="4614333"/>
            <a:ext cx="8856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0" u="none" strike="noStrike" kern="120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All trademarks are the property of 360 Yield Center, its affiliates and/or its licensors. </a:t>
            </a:r>
          </a:p>
          <a:p>
            <a:pPr algn="ctr"/>
            <a:r>
              <a:rPr lang="en-US" sz="1800" b="0" i="0" u="none" strike="noStrike" kern="120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©2015 360 Yield Center. All rights reserved.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692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778FC-582E-4493-927B-3A7D8A49BD16}" type="datetimeFigureOut">
              <a:rPr lang="en-US" smtClean="0"/>
              <a:t>6/20/16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10B02-344E-49E8-96A8-0E6233743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828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778FC-582E-4493-927B-3A7D8A49BD16}" type="datetimeFigureOut">
              <a:rPr lang="en-US" smtClean="0"/>
              <a:t>6/20/16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10B02-344E-49E8-96A8-0E6233743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005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theme" Target="../theme/theme2.xml"/><Relationship Id="rId1" Type="http://schemas.openxmlformats.org/officeDocument/2006/relationships/slideLayout" Target="../slideLayouts/slideLayout10.xml"/><Relationship Id="rId2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9.xml"/><Relationship Id="rId3" Type="http://schemas.openxmlformats.org/officeDocument/2006/relationships/slideLayout" Target="../slideLayouts/slideLayout20.xml"/><Relationship Id="rId4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5.xml"/><Relationship Id="rId9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493184" y="6352118"/>
            <a:ext cx="509693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Date Placeholder 9"/>
          <p:cNvSpPr>
            <a:spLocks noGrp="1"/>
          </p:cNvSpPr>
          <p:nvPr>
            <p:ph type="dt" sz="half" idx="2"/>
          </p:nvPr>
        </p:nvSpPr>
        <p:spPr>
          <a:xfrm>
            <a:off x="6214533" y="6352118"/>
            <a:ext cx="28448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600">
                <a:solidFill>
                  <a:srgbClr val="898989"/>
                </a:solidFill>
              </a:defRPr>
            </a:lvl1pPr>
          </a:lstStyle>
          <a:p>
            <a:fld id="{2BD642F3-F9CA-4645-9856-F15E18659C95}" type="datetimeFigureOut">
              <a:rPr lang="en-US" altLang="en-US"/>
              <a:pPr/>
              <a:t>6/20/16</a:t>
            </a:fld>
            <a:endParaRPr lang="en-US" altLang="en-US"/>
          </a:p>
        </p:txBody>
      </p:sp>
      <p:sp>
        <p:nvSpPr>
          <p:cNvPr id="14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9192685" y="6352118"/>
            <a:ext cx="2561167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A4A60D94-F5AD-4147-8DA7-D1CAE3FE38A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730" r:id="rId8"/>
    <p:sldLayoutId id="2147483731" r:id="rId9"/>
  </p:sldLayoutIdLst>
  <p:hf hdr="0" ftr="0" dt="0"/>
  <p:txStyles>
    <p:titleStyle>
      <a:lvl1pPr algn="ctr" defTabSz="609585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defTabSz="609585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2pPr>
      <a:lvl3pPr algn="ctr" defTabSz="609585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3pPr>
      <a:lvl4pPr algn="ctr" defTabSz="609585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4pPr>
      <a:lvl5pPr algn="ctr" defTabSz="609585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5pPr>
      <a:lvl6pPr marL="609585" algn="ctr" defTabSz="609585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1219170" algn="ctr" defTabSz="609585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828754" algn="ctr" defTabSz="609585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2438339" algn="ctr" defTabSz="609585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457189" indent="-457189" algn="l" defTabSz="60958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990575" indent="-380990" algn="l" defTabSz="60958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523962" indent="-304792" algn="l" defTabSz="60958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2133547" indent="-304792" algn="l" defTabSz="60958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743131" indent="-304792" algn="l" defTabSz="60958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493184" y="6352118"/>
            <a:ext cx="509693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Date Placeholder 9"/>
          <p:cNvSpPr>
            <a:spLocks noGrp="1"/>
          </p:cNvSpPr>
          <p:nvPr>
            <p:ph type="dt" sz="half" idx="2"/>
          </p:nvPr>
        </p:nvSpPr>
        <p:spPr>
          <a:xfrm>
            <a:off x="6214533" y="6352118"/>
            <a:ext cx="28448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600">
                <a:solidFill>
                  <a:srgbClr val="898989"/>
                </a:solidFill>
              </a:defRPr>
            </a:lvl1pPr>
          </a:lstStyle>
          <a:p>
            <a:fld id="{2BD642F3-F9CA-4645-9856-F15E18659C95}" type="datetimeFigureOut">
              <a:rPr lang="en-US" altLang="en-US">
                <a:latin typeface="Calibri"/>
              </a:rPr>
              <a:pPr/>
              <a:t>6/20/16</a:t>
            </a:fld>
            <a:endParaRPr lang="en-US" altLang="en-US">
              <a:latin typeface="Calibri"/>
            </a:endParaRPr>
          </a:p>
        </p:txBody>
      </p:sp>
      <p:sp>
        <p:nvSpPr>
          <p:cNvPr id="14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9192685" y="6352118"/>
            <a:ext cx="2561167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A4A60D94-F5AD-4147-8DA7-D1CAE3FE38A7}" type="slidenum">
              <a:rPr lang="en-US" altLang="en-US">
                <a:latin typeface="Calibri"/>
              </a:rPr>
              <a:pPr/>
              <a:t>‹#›</a:t>
            </a:fld>
            <a:endParaRPr lang="en-US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3349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</p:sldLayoutIdLst>
  <p:hf hdr="0" ftr="0" dt="0"/>
  <p:txStyles>
    <p:titleStyle>
      <a:lvl1pPr algn="ctr" defTabSz="609585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defTabSz="609585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2pPr>
      <a:lvl3pPr algn="ctr" defTabSz="609585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3pPr>
      <a:lvl4pPr algn="ctr" defTabSz="609585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4pPr>
      <a:lvl5pPr algn="ctr" defTabSz="609585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5pPr>
      <a:lvl6pPr marL="609585" algn="ctr" defTabSz="609585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1219170" algn="ctr" defTabSz="609585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828754" algn="ctr" defTabSz="609585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2438339" algn="ctr" defTabSz="609585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457189" indent="-457189" algn="l" defTabSz="60958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990575" indent="-380990" algn="l" defTabSz="60958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523962" indent="-304792" algn="l" defTabSz="60958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2133547" indent="-304792" algn="l" defTabSz="60958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743131" indent="-304792" algn="l" defTabSz="60958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E814E98E-96B2-47CD-B019-DF2EB694E88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6/20/16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C23A7AF-50E5-4541-B250-FEA865CFD63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3412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3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3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29.em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4" Type="http://schemas.openxmlformats.org/officeDocument/2006/relationships/image" Target="../media/image32.jpe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.jpeg"/><Relationship Id="rId3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jpe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000" dirty="0" smtClean="0"/>
              <a:t>360 Yield Center</a:t>
            </a:r>
          </a:p>
          <a:p>
            <a:r>
              <a:rPr lang="en-US" sz="2000" dirty="0" smtClean="0"/>
              <a:t>June 16 Dealer webinar Part 2: </a:t>
            </a:r>
          </a:p>
          <a:p>
            <a:endParaRPr lang="en-US" sz="2000" dirty="0" smtClean="0"/>
          </a:p>
          <a:p>
            <a:r>
              <a:rPr lang="en-US" dirty="0" smtClean="0"/>
              <a:t>Early </a:t>
            </a:r>
            <a:r>
              <a:rPr lang="en-US" dirty="0"/>
              <a:t>findings on the importance </a:t>
            </a:r>
            <a:r>
              <a:rPr lang="en-US" dirty="0" smtClean="0"/>
              <a:t>of N placement </a:t>
            </a:r>
            <a:r>
              <a:rPr lang="en-US" dirty="0"/>
              <a:t>and the ability </a:t>
            </a:r>
            <a:br>
              <a:rPr lang="en-US" dirty="0"/>
            </a:br>
            <a:r>
              <a:rPr lang="en-US" dirty="0"/>
              <a:t>of plants to reach your N</a:t>
            </a:r>
          </a:p>
        </p:txBody>
      </p:sp>
    </p:spTree>
    <p:extLst>
      <p:ext uri="{BB962C8B-B14F-4D97-AF65-F5344CB8AC3E}">
        <p14:creationId xmlns:p14="http://schemas.microsoft.com/office/powerpoint/2010/main" val="354293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540308" y="1581149"/>
            <a:ext cx="6215623" cy="4352375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CLOSER LOOK AT THE ROOT COMPARISION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09600" y="1600201"/>
            <a:ext cx="4474851" cy="435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09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IMAGE OF FIELD FROM THE AIR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574" y="1714260"/>
            <a:ext cx="6096851" cy="34294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7594" y="1276111"/>
            <a:ext cx="8500612" cy="5277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88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samples I have taken in the last 2-3 weeks - higher PPA in the 12-24 Depth than the 0-12 (concerning)-note in slide #2 FIELD COLOR MAY BE COMING BACK BUT GROWTH STAGE IS NOT IN THIS FIELD</a:t>
            </a:r>
          </a:p>
          <a:p>
            <a:r>
              <a:rPr lang="en-US" dirty="0" smtClean="0"/>
              <a:t>Nitrogen in soil profile is ahead of crop</a:t>
            </a:r>
          </a:p>
          <a:p>
            <a:r>
              <a:rPr lang="en-US" dirty="0" smtClean="0"/>
              <a:t>UAN Coulter application will have similar movement to slide #2 – Why Put It 15 in off the plant- efficiency factor </a:t>
            </a:r>
          </a:p>
          <a:p>
            <a:r>
              <a:rPr lang="en-US" dirty="0" smtClean="0"/>
              <a:t>This crop is 70 to 80 pounds short of nitrogen to reach its yield potential – even  after you figure in its om release as well</a:t>
            </a:r>
          </a:p>
          <a:p>
            <a:r>
              <a:rPr lang="en-US" dirty="0" smtClean="0"/>
              <a:t>Estimate loss on this field of farmer applied N – 72 #N or 40%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SLIDE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011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491" y="185971"/>
            <a:ext cx="10972801" cy="680480"/>
          </a:xfrm>
        </p:spPr>
        <p:txBody>
          <a:bodyPr/>
          <a:lstStyle/>
          <a:p>
            <a:r>
              <a:rPr lang="en-US" dirty="0" smtClean="0"/>
              <a:t>FALL SWINE MANURE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40279" y="5262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5767" y="6412376"/>
            <a:ext cx="1144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/>
                <a:ea typeface="+mn-ea"/>
              </a:rPr>
              <a:t>5-30-2016</a:t>
            </a:r>
            <a:endParaRPr lang="en-US" dirty="0">
              <a:solidFill>
                <a:prstClr val="black">
                  <a:lumMod val="50000"/>
                  <a:lumOff val="50000"/>
                </a:prstClr>
              </a:solidFill>
              <a:latin typeface="Calibri" panose="020F0502020204030204"/>
              <a:ea typeface="+mn-e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36" y="1525876"/>
            <a:ext cx="12059328" cy="4256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82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68454548"/>
              </p:ext>
            </p:extLst>
          </p:nvPr>
        </p:nvGraphicFramePr>
        <p:xfrm>
          <a:off x="609601" y="2136715"/>
          <a:ext cx="10972800" cy="25845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/>
                <a:gridCol w="2194560"/>
                <a:gridCol w="2194560"/>
                <a:gridCol w="2194560"/>
                <a:gridCol w="2194560"/>
              </a:tblGrid>
              <a:tr h="5872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5416" marR="954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Over the knife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Over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the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knife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15” from the knife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15” from the knife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87203">
                <a:tc>
                  <a:txBody>
                    <a:bodyPr/>
                    <a:lstStyle/>
                    <a:p>
                      <a:r>
                        <a:rPr lang="en-US" dirty="0" smtClean="0"/>
                        <a:t>Date</a:t>
                      </a:r>
                      <a:endParaRPr lang="en-US" dirty="0"/>
                    </a:p>
                  </a:txBody>
                  <a:tcPr marL="95416" marR="954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 0 - 12 “ depth</a:t>
                      </a:r>
                      <a:endParaRPr lang="en-US" b="1" dirty="0"/>
                    </a:p>
                  </a:txBody>
                  <a:tcPr marL="95416" marR="9541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12 – 24”</a:t>
                      </a:r>
                      <a:endParaRPr lang="en-US" b="1" dirty="0"/>
                    </a:p>
                  </a:txBody>
                  <a:tcPr marL="95416" marR="9541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 – 12” Depth</a:t>
                      </a:r>
                      <a:endParaRPr lang="en-US" b="1" dirty="0"/>
                    </a:p>
                  </a:txBody>
                  <a:tcPr marL="95416" marR="954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12 – 24” depth</a:t>
                      </a:r>
                      <a:endParaRPr lang="en-US" b="1" dirty="0"/>
                    </a:p>
                  </a:txBody>
                  <a:tcPr marL="95416" marR="954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87203">
                <a:tc>
                  <a:txBody>
                    <a:bodyPr/>
                    <a:lstStyle/>
                    <a:p>
                      <a:r>
                        <a:rPr lang="en-US" dirty="0" smtClean="0"/>
                        <a:t>April 16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 marL="95416" marR="954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195</a:t>
                      </a:r>
                      <a:endParaRPr lang="en-US" b="1" dirty="0"/>
                    </a:p>
                  </a:txBody>
                  <a:tcPr marL="95416" marR="9541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75</a:t>
                      </a:r>
                      <a:endParaRPr lang="en-US" b="1" dirty="0"/>
                    </a:p>
                  </a:txBody>
                  <a:tcPr marL="95416" marR="9541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19</a:t>
                      </a:r>
                      <a:endParaRPr lang="en-US" b="1" dirty="0"/>
                    </a:p>
                  </a:txBody>
                  <a:tcPr marL="95416" marR="954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18</a:t>
                      </a:r>
                      <a:endParaRPr lang="en-US" b="1" dirty="0"/>
                    </a:p>
                  </a:txBody>
                  <a:tcPr marL="95416" marR="954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87203">
                <a:tc>
                  <a:txBody>
                    <a:bodyPr/>
                    <a:lstStyle/>
                    <a:p>
                      <a:r>
                        <a:rPr lang="en-US" dirty="0" smtClean="0"/>
                        <a:t>May 30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 marL="95416" marR="954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55</a:t>
                      </a:r>
                      <a:endParaRPr lang="en-US" b="1" dirty="0"/>
                    </a:p>
                  </a:txBody>
                  <a:tcPr marL="95416" marR="9541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74</a:t>
                      </a:r>
                      <a:endParaRPr lang="en-US" b="1" dirty="0"/>
                    </a:p>
                  </a:txBody>
                  <a:tcPr marL="95416" marR="9541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22</a:t>
                      </a:r>
                      <a:endParaRPr lang="en-US" b="1" dirty="0"/>
                    </a:p>
                  </a:txBody>
                  <a:tcPr marL="95416" marR="954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 marL="95416" marR="954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210 </a:t>
            </a:r>
            <a:r>
              <a:rPr lang="en-US" sz="3200" dirty="0" err="1" smtClean="0"/>
              <a:t>lbs</a:t>
            </a:r>
            <a:r>
              <a:rPr lang="en-US" sz="3200" dirty="0" smtClean="0"/>
              <a:t> of N applied fall manure, no stabilizer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11332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87547" y="1267860"/>
            <a:ext cx="10820400" cy="254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051044" y="4402051"/>
            <a:ext cx="2681225" cy="196368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820" y="4043280"/>
            <a:ext cx="2001982" cy="268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03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999018" y="4126035"/>
            <a:ext cx="2687782" cy="2240733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557416" y="4309396"/>
            <a:ext cx="2611343" cy="19504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1413348"/>
            <a:ext cx="11007306" cy="2316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70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68758777"/>
              </p:ext>
            </p:extLst>
          </p:nvPr>
        </p:nvGraphicFramePr>
        <p:xfrm>
          <a:off x="609600" y="1600200"/>
          <a:ext cx="10972800" cy="2788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/>
                <a:gridCol w="2194560"/>
                <a:gridCol w="2194560"/>
                <a:gridCol w="2194560"/>
                <a:gridCol w="2194560"/>
              </a:tblGrid>
              <a:tr h="502920"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Lbs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of NO3-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Over the knife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Over the knife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15 “ from knife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15’ from Knife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Sample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 date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Stabilized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Unstabilized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Stabilized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Unstabilized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January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</a:rPr>
                        <a:t> 22</a:t>
                      </a:r>
                      <a:r>
                        <a:rPr lang="en-US" sz="1800" b="0" baseline="30000" dirty="0" smtClean="0">
                          <a:solidFill>
                            <a:schemeClr val="tx1"/>
                          </a:solidFill>
                        </a:rPr>
                        <a:t>nd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March 9</a:t>
                      </a:r>
                      <a:r>
                        <a:rPr lang="en-US" sz="1800" b="0" baseline="30000" dirty="0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32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March 29</a:t>
                      </a:r>
                      <a:r>
                        <a:rPr lang="en-US" sz="1800" b="0" baseline="30000" dirty="0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56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94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April 8</a:t>
                      </a:r>
                      <a:r>
                        <a:rPr lang="en-US" sz="1800" b="0" baseline="30000" dirty="0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89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165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marL="95416" marR="95416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150 </a:t>
            </a:r>
            <a:r>
              <a:rPr lang="en-US" dirty="0" err="1" smtClean="0"/>
              <a:t>lbs</a:t>
            </a:r>
            <a:r>
              <a:rPr lang="en-US" dirty="0" smtClean="0"/>
              <a:t> fall NH3 applied 11-10-2015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56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836209" y="2178279"/>
            <a:ext cx="4686931" cy="3500007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What is the best option – Dealers must build and</a:t>
            </a:r>
            <a:br>
              <a:rPr lang="en-US" sz="2400" dirty="0" smtClean="0"/>
            </a:br>
            <a:r>
              <a:rPr lang="en-US" sz="2400" dirty="0" smtClean="0"/>
              <a:t>deliver a true compelling message – it matters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211748" y="2062527"/>
            <a:ext cx="4699121" cy="35098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3134" y="2286867"/>
            <a:ext cx="4145732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04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033154" y="1039090"/>
            <a:ext cx="8049491" cy="5651933"/>
            <a:chOff x="1325443" y="0"/>
            <a:chExt cx="9342557" cy="688498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6215" y="0"/>
              <a:ext cx="9181785" cy="6779418"/>
            </a:xfrm>
            <a:prstGeom prst="rect">
              <a:avLst/>
            </a:prstGeom>
          </p:spPr>
        </p:pic>
        <p:cxnSp>
          <p:nvCxnSpPr>
            <p:cNvPr id="6" name="Straight Arrow Connector 5"/>
            <p:cNvCxnSpPr/>
            <p:nvPr/>
          </p:nvCxnSpPr>
          <p:spPr>
            <a:xfrm>
              <a:off x="6096000" y="1628775"/>
              <a:ext cx="1257300" cy="5229225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H="1">
              <a:off x="5086430" y="1741488"/>
              <a:ext cx="814348" cy="514350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6381672" y="1741488"/>
              <a:ext cx="2419428" cy="5100637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flipH="1">
              <a:off x="1933576" y="1741488"/>
              <a:ext cx="3390899" cy="495300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H="1">
              <a:off x="3762375" y="1768476"/>
              <a:ext cx="1714500" cy="4926012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H="1">
              <a:off x="1325443" y="1217613"/>
              <a:ext cx="3894257" cy="4419600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>
              <a:off x="6894583" y="2107405"/>
              <a:ext cx="3116310" cy="4430824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490413" y="185374"/>
            <a:ext cx="72847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Placement – Farm a 6 -7 in. band 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39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951" y="1835183"/>
            <a:ext cx="5510604" cy="4181509"/>
          </a:xfr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V8 Corn – Banded N. – Where is it in the profile ?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255613" y="1939915"/>
            <a:ext cx="4667406" cy="348614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8115" y="6016692"/>
            <a:ext cx="1457070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87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451330" y="1356122"/>
            <a:ext cx="6907610" cy="536217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Near record and record moisture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93291-3B84-4D2D-A7DD-D563E6979F2E}" type="slidenum">
              <a:rPr lang="en-US" altLang="en-US" smtClean="0"/>
              <a:pPr/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066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Near record six months temperature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93291-3B84-4D2D-A7DD-D563E6979F2E}" type="slidenum">
              <a:rPr lang="en-US" altLang="en-US" smtClean="0"/>
              <a:pPr/>
              <a:t>21</a:t>
            </a:fld>
            <a:endParaRPr lang="en-US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8046" y="1266097"/>
            <a:ext cx="8373979" cy="559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99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Previous Crop – Corn </a:t>
            </a:r>
          </a:p>
          <a:p>
            <a:r>
              <a:rPr lang="en-US" dirty="0" smtClean="0"/>
              <a:t>Fall Application of NH3 – 100# N </a:t>
            </a:r>
          </a:p>
          <a:p>
            <a:r>
              <a:rPr lang="en-US" dirty="0" smtClean="0"/>
              <a:t>40# N – UAN applied with chemical application - broadcasted </a:t>
            </a:r>
          </a:p>
          <a:p>
            <a:r>
              <a:rPr lang="en-US" dirty="0" smtClean="0"/>
              <a:t>80 #N – UAN applied with COULTER BAR – Middle of the row – 6/10</a:t>
            </a:r>
            <a:r>
              <a:rPr lang="en-US" baseline="30000" dirty="0" smtClean="0"/>
              <a:t>th</a:t>
            </a:r>
            <a:r>
              <a:rPr lang="en-US" dirty="0" smtClean="0"/>
              <a:t> of rain since side dress coulter application (Applied 5-28-2016)</a:t>
            </a:r>
          </a:p>
          <a:p>
            <a:r>
              <a:rPr lang="en-US" dirty="0" smtClean="0"/>
              <a:t>6-10-2016 Laid board across row and pulled a 0 – 12 and 12- 24 core to gauge where the nitrate was in comparison to the heart of the root system  </a:t>
            </a:r>
          </a:p>
          <a:p>
            <a:r>
              <a:rPr lang="en-US" dirty="0" smtClean="0"/>
              <a:t>Results are in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Facts on the field and applications of Nitrogen</a:t>
            </a:r>
            <a:endParaRPr lang="en-US" sz="28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1890" y="5832509"/>
            <a:ext cx="1457070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4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9397" y="1427583"/>
            <a:ext cx="5826125" cy="4351337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 flipV="1">
            <a:off x="9398900" y="1602853"/>
            <a:ext cx="66675" cy="4000499"/>
          </a:xfrm>
          <a:prstGeom prst="straightConnector1">
            <a:avLst/>
          </a:prstGeom>
          <a:ln w="19050" cmpd="dbl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3783" y="6039085"/>
            <a:ext cx="1457070" cy="68890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834" y="1427583"/>
            <a:ext cx="5383235" cy="435133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600848" y="2906433"/>
            <a:ext cx="1304657" cy="49381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4864831" y="2703864"/>
            <a:ext cx="1304657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93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9065" y="5855428"/>
            <a:ext cx="1457070" cy="688908"/>
          </a:xfrm>
          <a:prstGeom prst="rect">
            <a:avLst/>
          </a:prstGeom>
        </p:spPr>
      </p:pic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5149813"/>
              </p:ext>
            </p:extLst>
          </p:nvPr>
        </p:nvGraphicFramePr>
        <p:xfrm>
          <a:off x="2204171" y="1288473"/>
          <a:ext cx="7707457" cy="46837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 rot="16200000">
            <a:off x="2095286" y="3108364"/>
            <a:ext cx="1868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rgbClr val="92D050"/>
                </a:solidFill>
                <a:latin typeface="Calibri" panose="020F0502020204030204"/>
                <a:ea typeface="+mn-ea"/>
              </a:rPr>
              <a:t>CORN PLANT </a:t>
            </a:r>
            <a:endParaRPr lang="en-US" sz="2400" dirty="0">
              <a:solidFill>
                <a:srgbClr val="92D050"/>
              </a:solidFill>
              <a:latin typeface="Calibri" panose="020F0502020204030204"/>
              <a:ea typeface="+mn-ea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8572092" y="3019128"/>
            <a:ext cx="2036240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27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5885" y="1364673"/>
            <a:ext cx="6838443" cy="510997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6023" y="6037296"/>
            <a:ext cx="1457070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00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99" y="1600201"/>
            <a:ext cx="11291455" cy="4525433"/>
          </a:xfrm>
        </p:spPr>
        <p:txBody>
          <a:bodyPr>
            <a:normAutofit/>
          </a:bodyPr>
          <a:lstStyle/>
          <a:p>
            <a:r>
              <a:rPr lang="en-US" dirty="0" smtClean="0"/>
              <a:t>Field Average sitting at a higher level of nitrate in 12-24 profile in comparison to the   0-12 profile </a:t>
            </a:r>
          </a:p>
          <a:p>
            <a:r>
              <a:rPr lang="en-US" dirty="0"/>
              <a:t>B</a:t>
            </a:r>
            <a:r>
              <a:rPr lang="en-US" dirty="0" smtClean="0"/>
              <a:t>oth the NH3 Knife and Coulter were applied in the middle of row </a:t>
            </a:r>
            <a:endParaRPr lang="en-US" dirty="0"/>
          </a:p>
          <a:p>
            <a:pPr lvl="1"/>
            <a:r>
              <a:rPr lang="en-US" dirty="0" smtClean="0"/>
              <a:t>(The area of the field I tested happen to be where the NH3 landed in middle of row as well based on the results. The high values are a combination of the fall NH3 and the Coulter application banded).</a:t>
            </a:r>
          </a:p>
          <a:p>
            <a:r>
              <a:rPr lang="en-US" dirty="0" smtClean="0"/>
              <a:t>The majority of the plant available Nitrate is 13 to 14 inches away from the corn row.</a:t>
            </a:r>
          </a:p>
          <a:p>
            <a:r>
              <a:rPr lang="en-US" dirty="0" smtClean="0"/>
              <a:t>How efficient is this application? Could we do better?</a:t>
            </a:r>
          </a:p>
          <a:p>
            <a:r>
              <a:rPr lang="en-US" dirty="0" smtClean="0"/>
              <a:t>Embrace 360 Y-DROP placement and efficiency</a:t>
            </a:r>
          </a:p>
          <a:p>
            <a:pPr lvl="1"/>
            <a:r>
              <a:rPr lang="en-US" dirty="0" smtClean="0"/>
              <a:t>Educate your growers on what we have learned about Nitrogen movement in the soil</a:t>
            </a:r>
            <a:endParaRPr lang="en-US" dirty="0"/>
          </a:p>
          <a:p>
            <a:pPr lvl="1"/>
            <a:r>
              <a:rPr lang="en-US" dirty="0" smtClean="0"/>
              <a:t>WE HAVE A SOLUTION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840" y="5967446"/>
            <a:ext cx="1457070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6-3-2016 Nitrogen movement </a:t>
            </a:r>
            <a:br>
              <a:rPr lang="en-US" dirty="0"/>
            </a:br>
            <a:r>
              <a:rPr lang="en-US" dirty="0"/>
              <a:t>Update </a:t>
            </a:r>
            <a:r>
              <a:rPr lang="en-US" dirty="0" smtClean="0"/>
              <a:t>: central </a:t>
            </a:r>
            <a:r>
              <a:rPr lang="en-US" dirty="0"/>
              <a:t>Iowa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what </a:t>
            </a:r>
            <a:r>
              <a:rPr lang="en-US" dirty="0"/>
              <a:t>is the N gap to potential</a:t>
            </a:r>
            <a:r>
              <a:rPr lang="en-US" i="1" u="sng" dirty="0"/>
              <a:t/>
            </a:r>
            <a:br>
              <a:rPr lang="en-US" i="1" u="sng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15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664" y="180974"/>
            <a:ext cx="5256061" cy="31592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665" y="3584472"/>
            <a:ext cx="5256060" cy="31592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687917" y="76199"/>
            <a:ext cx="6401744" cy="66675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2159575" y="1288947"/>
            <a:ext cx="400050" cy="4591050"/>
          </a:xfrm>
          <a:prstGeom prst="roundRect">
            <a:avLst/>
          </a:prstGeom>
          <a:noFill/>
          <a:ln w="34925" cmpd="dbl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5660" y="616501"/>
            <a:ext cx="559773" cy="899509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>
            <a:off x="2004267" y="876300"/>
            <a:ext cx="357933" cy="342900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4694086" y="2471738"/>
            <a:ext cx="3525989" cy="1404937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 flipV="1">
            <a:off x="2628900" y="1289792"/>
            <a:ext cx="6657975" cy="1949552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413556" y="4846374"/>
            <a:ext cx="24358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chemeClr val="bg1"/>
                </a:solidFill>
                <a:latin typeface="Calibri" panose="020F0502020204030204"/>
                <a:ea typeface="+mn-ea"/>
              </a:rPr>
              <a:t>V6 GROWTH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chemeClr val="bg1"/>
                </a:solidFill>
                <a:latin typeface="Calibri" panose="020F0502020204030204"/>
                <a:ea typeface="+mn-ea"/>
              </a:rPr>
              <a:t>STAGE – N DEF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chemeClr val="bg1"/>
                </a:solidFill>
                <a:latin typeface="Calibri" panose="020F0502020204030204"/>
                <a:ea typeface="+mn-ea"/>
              </a:rPr>
              <a:t>ON LOWER LEAF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chemeClr val="bg1"/>
                </a:solidFill>
                <a:latin typeface="Calibri" panose="020F0502020204030204"/>
                <a:ea typeface="+mn-ea"/>
              </a:rPr>
              <a:t>SMALL ROOT MASS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en-US" u="sng" dirty="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921989" y="4246299"/>
            <a:ext cx="24358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prstClr val="white"/>
                </a:solidFill>
                <a:latin typeface="Calibri" panose="020F0502020204030204"/>
                <a:ea typeface="+mn-ea"/>
              </a:rPr>
              <a:t>V7 GROWTH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prstClr val="white"/>
                </a:solidFill>
                <a:latin typeface="Calibri" panose="020F0502020204030204"/>
                <a:ea typeface="+mn-ea"/>
              </a:rPr>
              <a:t>STAGE – LARGE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prstClr val="white"/>
                </a:solidFill>
                <a:latin typeface="Calibri" panose="020F0502020204030204"/>
                <a:ea typeface="+mn-ea"/>
              </a:rPr>
              <a:t>ROOT MASS –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prstClr val="white"/>
                </a:solidFill>
                <a:latin typeface="Calibri" panose="020F0502020204030204"/>
                <a:ea typeface="+mn-ea"/>
              </a:rPr>
              <a:t>NO DEFIECENCY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en-US" b="1" i="1" u="sng" dirty="0" smtClean="0">
              <a:solidFill>
                <a:prstClr val="white"/>
              </a:solidFill>
              <a:latin typeface="Calibri" panose="020F0502020204030204"/>
              <a:ea typeface="+mn-ea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en-US" u="sng" dirty="0">
              <a:solidFill>
                <a:prstClr val="white"/>
              </a:solidFill>
              <a:latin typeface="Calibri" panose="020F0502020204030204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6928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60 Yield Center - PPT Templat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360 Yield Center - PPT Templat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360 Yield Center - PPT Template.potx</Template>
  <TotalTime>1686</TotalTime>
  <Words>588</Words>
  <Application>Microsoft Macintosh PowerPoint</Application>
  <PresentationFormat>Widescreen</PresentationFormat>
  <Paragraphs>102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MS PGothic</vt:lpstr>
      <vt:lpstr>ＭＳ Ｐゴシック</vt:lpstr>
      <vt:lpstr>360 Yield Center - PPT Template</vt:lpstr>
      <vt:lpstr>1_360 Yield Center - PPT Template</vt:lpstr>
      <vt:lpstr>1_Office Theme</vt:lpstr>
      <vt:lpstr>PowerPoint Presentation</vt:lpstr>
      <vt:lpstr>V8 Corn – Banded N. – Where is it in the profile ?</vt:lpstr>
      <vt:lpstr>Facts on the field and applications of Nitrogen</vt:lpstr>
      <vt:lpstr>PowerPoint Presentation</vt:lpstr>
      <vt:lpstr>PowerPoint Presentation</vt:lpstr>
      <vt:lpstr>PowerPoint Presentation</vt:lpstr>
      <vt:lpstr>Summary</vt:lpstr>
      <vt:lpstr>6-3-2016 Nitrogen movement  Update : central Iowa  what is the N gap to potential  </vt:lpstr>
      <vt:lpstr>PowerPoint Presentation</vt:lpstr>
      <vt:lpstr>CLOSER LOOK AT THE ROOT COMPARISION </vt:lpstr>
      <vt:lpstr>IMAGE OF FIELD FROM THE AIR </vt:lpstr>
      <vt:lpstr>SUMMARY SLIDE  </vt:lpstr>
      <vt:lpstr>FALL SWINE MANURE</vt:lpstr>
      <vt:lpstr>210 lbs of N applied fall manure, no stabilizer</vt:lpstr>
      <vt:lpstr>PowerPoint Presentation</vt:lpstr>
      <vt:lpstr>PowerPoint Presentation</vt:lpstr>
      <vt:lpstr>150 lbs fall NH3 applied 11-10-2015</vt:lpstr>
      <vt:lpstr>What is the best option – Dealers must build and deliver a true compelling message – it matters</vt:lpstr>
      <vt:lpstr>PowerPoint Presentation</vt:lpstr>
      <vt:lpstr>Near record and record moisture</vt:lpstr>
      <vt:lpstr>Near record six months temperature</vt:lpstr>
    </vt:vector>
  </TitlesOfParts>
  <Company>Bader Rutter &amp; Associates</Company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Schulz</dc:creator>
  <cp:lastModifiedBy>Jorden Heaton</cp:lastModifiedBy>
  <cp:revision>79</cp:revision>
  <dcterms:created xsi:type="dcterms:W3CDTF">2014-12-09T19:35:10Z</dcterms:created>
  <dcterms:modified xsi:type="dcterms:W3CDTF">2016-06-20T13:36:03Z</dcterms:modified>
</cp:coreProperties>
</file>