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79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80" r:id="rId21"/>
    <p:sldId id="281" r:id="rId22"/>
    <p:sldId id="264" r:id="rId23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>
        <p:guide orient="horz" pos="10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DF7-93C9-403F-9F28-C5F548365816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C6437-F40F-493E-A44B-B3E479D9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6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85E6A-B795-4BD6-9FBF-0AC1353270BF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3DFA8-3414-45B7-A7A1-60C9730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0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27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808D26-93F4-49F6-985D-F70DC49499C0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FF93291-3B84-4D2D-A7DD-D563E6979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AF90B-26E8-40E3-AFB8-55607F101B23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7E0664D-32B9-4DFF-A67D-2A14613E91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17F15E7-59B5-4483-A1DA-253CFB69AF52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98A3C1B4-F4DF-4DF8-8F2B-A2034139E6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70ACB5-0786-458E-838F-25A30612518E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48CBCA4-F4C6-445C-9F2C-E85F735ABB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78822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93168" y="4712476"/>
            <a:ext cx="970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360 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360 UNDERCOVER 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is a registered trademark of 360 Yield Center, its affiliates and/or its licensors.</a:t>
            </a:r>
          </a:p>
          <a:p>
            <a:pPr algn="ctr"/>
            <a:r>
              <a:rPr lang="en-US" sz="18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TeeJet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Turbo </a:t>
            </a:r>
            <a:r>
              <a:rPr lang="en-US" sz="18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TeeJet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lang="en-US" sz="18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TwinJet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and XR </a:t>
            </a:r>
            <a:r>
              <a:rPr lang="en-US" sz="18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TeeJet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are registered trademarks of </a:t>
            </a:r>
            <a:r>
              <a:rPr lang="en-US" sz="18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TeeJet</a:t>
            </a:r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Technologies.</a:t>
            </a:r>
          </a:p>
          <a:p>
            <a:pPr algn="ctr"/>
            <a:r>
              <a:rPr lang="en-US" sz="1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©2016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2BD642F3-F9CA-4645-9856-F15E18659C95}" type="datetimeFigureOut">
              <a:rPr lang="en-US" altLang="en-US"/>
              <a:pPr/>
              <a:t>5/23/16</a:t>
            </a:fld>
            <a:endParaRPr lang="en-US" alt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A4A60D94-F5AD-4147-8DA7-D1CAE3FE3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Nozzle selection</a:t>
            </a:r>
          </a:p>
          <a:p>
            <a:r>
              <a:rPr lang="en-US" sz="2000" dirty="0" smtClean="0"/>
              <a:t>Ron Lloyd, 360 Yield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29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1277162"/>
            <a:ext cx="7900416" cy="52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1" y="1851403"/>
            <a:ext cx="5573684" cy="317085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51403"/>
            <a:ext cx="5643918" cy="317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691" y="5166360"/>
            <a:ext cx="55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Comparison of coverage on the top of leaf #7 between a plane (right photo) and 360 UNDERCOVER (left </a:t>
            </a:r>
            <a:r>
              <a:rPr lang="en-US" i="1" dirty="0" smtClean="0"/>
              <a:t>photo</a:t>
            </a:r>
            <a:r>
              <a:rPr lang="en-US" i="1" dirty="0"/>
              <a:t>)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5159419"/>
            <a:ext cx="557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Comparison of coverage on the </a:t>
            </a:r>
            <a:r>
              <a:rPr lang="en-US" i="1" dirty="0" smtClean="0"/>
              <a:t>bottom </a:t>
            </a:r>
            <a:r>
              <a:rPr lang="en-US" i="1" dirty="0"/>
              <a:t>of leaf #7 between a plane (right photo) and 360 UNDERCOVER (left </a:t>
            </a:r>
            <a:r>
              <a:rPr lang="en-US" i="1" dirty="0" smtClean="0"/>
              <a:t>photo</a:t>
            </a:r>
            <a:r>
              <a:rPr lang="en-US" i="1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0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048499" y="1188508"/>
            <a:ext cx="8796541" cy="5346701"/>
            <a:chOff x="330655" y="1082179"/>
            <a:chExt cx="9537164" cy="5577775"/>
          </a:xfrm>
        </p:grpSpPr>
        <p:pic>
          <p:nvPicPr>
            <p:cNvPr id="5" name="Picture 4" descr="https://pbs.twimg.com/media/Cbl4U-4UAAAwIh2.jpg:lar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059" y="1082179"/>
              <a:ext cx="7466760" cy="557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3735" y="1881932"/>
              <a:ext cx="58037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Headline AMP applied via airplane @ 3 GPA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655" y="4978868"/>
              <a:ext cx="66405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Headline AMP applied via UNDERCOVER @ 12 GPA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672545" y="2378500"/>
              <a:ext cx="978408" cy="4846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7321652">
              <a:off x="2459909" y="3905177"/>
              <a:ext cx="1301484" cy="4846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What decisions does this change?</a:t>
            </a:r>
          </a:p>
          <a:p>
            <a:r>
              <a:rPr lang="en-US" sz="2800" dirty="0"/>
              <a:t>The primary difference is our nozzle selection. </a:t>
            </a:r>
            <a:r>
              <a:rPr lang="en-US" sz="2800" dirty="0" smtClean="0"/>
              <a:t>Generally </a:t>
            </a:r>
            <a:r>
              <a:rPr lang="en-US" sz="2800" dirty="0"/>
              <a:t>will have smaller nozzle size (orifice) because more of them than </a:t>
            </a:r>
            <a:r>
              <a:rPr lang="en-US" sz="2800" dirty="0" smtClean="0"/>
              <a:t>in over </a:t>
            </a:r>
            <a:r>
              <a:rPr lang="en-US" sz="2800" dirty="0"/>
              <a:t>the top 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UNDERCOVER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Spraying a fungicide</a:t>
            </a:r>
          </a:p>
          <a:p>
            <a:r>
              <a:rPr lang="en-US" sz="2800" dirty="0"/>
              <a:t>Volume: 15 GPA</a:t>
            </a:r>
          </a:p>
          <a:p>
            <a:r>
              <a:rPr lang="en-US" sz="2800" dirty="0"/>
              <a:t>Ground speed:  9mph</a:t>
            </a:r>
          </a:p>
          <a:p>
            <a:r>
              <a:rPr lang="en-US" sz="2800" dirty="0"/>
              <a:t>Nozzle:  TURBO TEEJET®</a:t>
            </a:r>
          </a:p>
          <a:p>
            <a:r>
              <a:rPr lang="en-US" sz="2800" dirty="0"/>
              <a:t>Row spacing:  30”</a:t>
            </a:r>
          </a:p>
          <a:p>
            <a:r>
              <a:rPr lang="en-US" sz="2800" dirty="0"/>
              <a:t>Number of nozzles per row (in each 360 UNDERCOVER unit): 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pick a scenario and pick our nozzles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78" y="1190987"/>
            <a:ext cx="4189269" cy="5527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263" y="5982786"/>
            <a:ext cx="3545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Information from Nozzle Selection For Complete Under-Canopy Coverage (360 UNDERCOVER) from 360 Yield Center p. 2</a:t>
            </a:r>
          </a:p>
        </p:txBody>
      </p:sp>
    </p:spTree>
    <p:extLst>
      <p:ext uri="{BB962C8B-B14F-4D97-AF65-F5344CB8AC3E}">
        <p14:creationId xmlns:p14="http://schemas.microsoft.com/office/powerpoint/2010/main" val="740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 to the 360 </a:t>
            </a:r>
            <a:r>
              <a:rPr lang="en-US" dirty="0" err="1" smtClean="0"/>
              <a:t>UNDERcover</a:t>
            </a:r>
            <a:r>
              <a:rPr lang="en-US" dirty="0" smtClean="0"/>
              <a:t> nozzle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411" y="1239407"/>
            <a:ext cx="6516274" cy="4936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512" y="6290948"/>
            <a:ext cx="1041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Information from Nozzle Selection For Complete Under-Canopy Coverage (360 UNDERCOVER) from 360 Yield Center p. 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41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1" y="1269735"/>
            <a:ext cx="10972800" cy="452543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Turbo </a:t>
            </a:r>
            <a:r>
              <a:rPr lang="en-US" sz="2800" b="1" dirty="0" err="1" smtClean="0"/>
              <a:t>Teejet</a:t>
            </a:r>
            <a:r>
              <a:rPr lang="en-US" sz="2800" b="1" dirty="0"/>
              <a:t> ® </a:t>
            </a:r>
            <a:r>
              <a:rPr lang="en-US" sz="2800" b="1" dirty="0" smtClean="0"/>
              <a:t>Nozzle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 to the 360 undercover nozzle guide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410959" y="1904393"/>
            <a:ext cx="6781726" cy="4120843"/>
            <a:chOff x="3068127" y="1718375"/>
            <a:chExt cx="6143625" cy="3749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7658" y="1744262"/>
              <a:ext cx="1857375" cy="1076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8127" y="2826686"/>
              <a:ext cx="1914525" cy="2600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652" y="1718375"/>
              <a:ext cx="4229100" cy="11334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7415" y="2800799"/>
              <a:ext cx="4219575" cy="2667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24155" y="6122050"/>
            <a:ext cx="1041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Information from Nozzle Selection For Complete Under-Canopy Coverage (360 UNDERCOVER) from 360 Yield Center p. 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112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26" y="1253731"/>
            <a:ext cx="4025948" cy="52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 TWINJET® nozzle page 3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360 </a:t>
            </a:r>
            <a:r>
              <a:rPr lang="en-US" dirty="0"/>
              <a:t>UNDERCOVER nozzle guide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30" y="1309686"/>
            <a:ext cx="8955139" cy="50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selector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6707" y="1953133"/>
            <a:ext cx="5497576" cy="41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opening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714500"/>
            <a:ext cx="7839075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462" y="6165877"/>
            <a:ext cx="790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Some will </a:t>
            </a:r>
            <a:r>
              <a:rPr lang="en-US" dirty="0" smtClean="0"/>
              <a:t>run nozzles from boom (particularly for taller or larger crop timings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12192000" cy="35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Effectiveness:</a:t>
            </a:r>
            <a:endParaRPr lang="en-US" sz="3200" dirty="0"/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Placement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On target (no drift)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Specific portions of plant (crop or weed)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Coverage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Even coverage or concentration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Timing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application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What do we control (decisions we make)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What, when and how we spray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Product and rate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Timing</a:t>
            </a:r>
          </a:p>
          <a:p>
            <a:pPr lvl="2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Appropriate stage size of target (crop/weed/disease/insect)</a:t>
            </a:r>
          </a:p>
          <a:p>
            <a:pPr lvl="2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Wind speed and direction (choosing when this is appropriate)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/>
              <a:t>Gallonage</a:t>
            </a:r>
            <a:r>
              <a:rPr lang="en-US" sz="2200" dirty="0" smtClean="0"/>
              <a:t> of solution sprayed (GPA)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Ground speed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Boom height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Droplet size &amp; pressure (through nozzle selection)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206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2133598"/>
            <a:ext cx="11094720" cy="4525433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Many labels will give guidance on: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Minimum GPA or range of acceptable volumes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Wind speed and possibly ground </a:t>
            </a:r>
            <a:r>
              <a:rPr lang="en-US" sz="2200" dirty="0" smtClean="0"/>
              <a:t>speed</a:t>
            </a:r>
            <a:endParaRPr lang="en-US" sz="2200" dirty="0"/>
          </a:p>
          <a:p>
            <a:pPr lvl="1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Droplet size preference or lean towards larger droplets for drift management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You should balance drift management with adequate coverage of target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There are generally two categories in herbicides, fungicides and insecticides: Contact and Systemic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Contacts rely on thorough coverage of the plant material (smaller droplets)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err="1" smtClean="0"/>
              <a:t>Systemics</a:t>
            </a:r>
            <a:r>
              <a:rPr lang="en-US" sz="2200" dirty="0" smtClean="0"/>
              <a:t> also need good coverage but also rely on concentration of the solution (larger droplets)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selected the “right” product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1B4-F4DF-4DF8-8F2B-A2034139E69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653540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READ THE LABEL</a:t>
            </a:r>
          </a:p>
        </p:txBody>
      </p:sp>
    </p:spTree>
    <p:extLst>
      <p:ext uri="{BB962C8B-B14F-4D97-AF65-F5344CB8AC3E}">
        <p14:creationId xmlns:p14="http://schemas.microsoft.com/office/powerpoint/2010/main" val="9131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nozzle selection guide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BCA4-F4C6-445C-9F2C-E85F735ABB0B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600201"/>
            <a:ext cx="10972800" cy="4525433"/>
            <a:chOff x="1338047" y="26176"/>
            <a:chExt cx="9089186" cy="35442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8047" y="26176"/>
              <a:ext cx="9089186" cy="22958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532" y="2424878"/>
              <a:ext cx="8850701" cy="5480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8047" y="3030246"/>
              <a:ext cx="9089186" cy="54021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9600" y="6333916"/>
            <a:ext cx="9922892" cy="36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Information taken from </a:t>
            </a:r>
            <a:r>
              <a:rPr lang="en-US" i="1" dirty="0" err="1" smtClean="0"/>
              <a:t>TeeJet</a:t>
            </a:r>
            <a:r>
              <a:rPr lang="en-US" i="1" dirty="0" smtClean="0"/>
              <a:t>® TECHNOLOGIES Catalog 51A p.4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2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Fine (F)</a:t>
            </a:r>
          </a:p>
          <a:p>
            <a:r>
              <a:rPr lang="en-US" sz="3200" dirty="0" smtClean="0"/>
              <a:t>Medium (M)</a:t>
            </a:r>
          </a:p>
          <a:p>
            <a:r>
              <a:rPr lang="en-US" sz="3200" dirty="0" smtClean="0"/>
              <a:t>Coarse </a:t>
            </a:r>
            <a:r>
              <a:rPr lang="de-DE" sz="3200" dirty="0" smtClean="0"/>
              <a:t>(C)</a:t>
            </a:r>
          </a:p>
          <a:p>
            <a:r>
              <a:rPr lang="de-DE" sz="3200" dirty="0" err="1" smtClean="0"/>
              <a:t>Very</a:t>
            </a:r>
            <a:r>
              <a:rPr lang="de-DE" sz="3200" dirty="0" smtClean="0"/>
              <a:t> </a:t>
            </a:r>
            <a:r>
              <a:rPr lang="de-DE" sz="3200" dirty="0" err="1" smtClean="0"/>
              <a:t>coarse</a:t>
            </a:r>
            <a:r>
              <a:rPr lang="de-DE" sz="3200" dirty="0" smtClean="0"/>
              <a:t> (VC)</a:t>
            </a:r>
          </a:p>
          <a:p>
            <a:r>
              <a:rPr lang="de-DE" sz="3200" dirty="0" smtClean="0"/>
              <a:t>Extra </a:t>
            </a:r>
            <a:r>
              <a:rPr lang="de-DE" sz="3200" dirty="0" err="1" smtClean="0"/>
              <a:t>coarse</a:t>
            </a:r>
            <a:r>
              <a:rPr lang="de-DE" sz="3200" dirty="0" smtClean="0"/>
              <a:t> (XC)</a:t>
            </a:r>
          </a:p>
          <a:p>
            <a:r>
              <a:rPr lang="de-DE" sz="3200" dirty="0" smtClean="0"/>
              <a:t>Ultra </a:t>
            </a:r>
            <a:r>
              <a:rPr lang="de-DE" sz="3200" dirty="0" err="1" smtClean="0"/>
              <a:t>coarse</a:t>
            </a:r>
            <a:r>
              <a:rPr lang="de-DE" sz="3200" dirty="0" smtClean="0"/>
              <a:t> (UC)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Droplet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7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 coverage is critical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243796" y="1419045"/>
            <a:ext cx="7338648" cy="4639408"/>
            <a:chOff x="890952" y="1676400"/>
            <a:chExt cx="7338648" cy="463940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85" y="1676400"/>
              <a:ext cx="7211128" cy="463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ultiply 6"/>
            <p:cNvSpPr/>
            <p:nvPr/>
          </p:nvSpPr>
          <p:spPr>
            <a:xfrm>
              <a:off x="3839798" y="3055405"/>
              <a:ext cx="1409071" cy="1351874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328571" y="3055405"/>
              <a:ext cx="1409071" cy="1351874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6820529" y="3055405"/>
              <a:ext cx="1409071" cy="1351874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 descr="C:\Users\lewisdf\AppData\Local\Microsoft\Windows\Temporary Internet Files\Content.IE5\34F2VDMF\Yes_check.svg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952" y="2975883"/>
              <a:ext cx="1546153" cy="148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ewisdf\AppData\Local\Microsoft\Windows\Temporary Internet Files\Content.IE5\34F2VDMF\Yes_check.svg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023" y="2975883"/>
              <a:ext cx="1546153" cy="148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89711" y="6306790"/>
            <a:ext cx="9922892" cy="36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Slide from recent BASF e-blast regarding Stripe Rust in wheat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97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1" y="1714500"/>
            <a:ext cx="10972800" cy="452543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We have changed the paradigm a bit with this technology</a:t>
            </a:r>
          </a:p>
          <a:p>
            <a:r>
              <a:rPr lang="en-US" sz="2800" dirty="0"/>
              <a:t>Using more nozzles</a:t>
            </a:r>
          </a:p>
          <a:p>
            <a:r>
              <a:rPr lang="en-US" sz="2800" dirty="0"/>
              <a:t>Applying in the canopy vs. over the top</a:t>
            </a:r>
          </a:p>
          <a:p>
            <a:r>
              <a:rPr lang="en-US" sz="2800" dirty="0"/>
              <a:t>We have seen in our data and research that it can increase effectiveness (we believe due to coverage and placement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undercover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9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 Yield Center -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- PPT Template.potx</Template>
  <TotalTime>361</TotalTime>
  <Words>564</Words>
  <Application>Microsoft Macintosh PowerPoint</Application>
  <PresentationFormat>Widescreen</PresentationFormat>
  <Paragraphs>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MS PGothic</vt:lpstr>
      <vt:lpstr>ＭＳ Ｐゴシック</vt:lpstr>
      <vt:lpstr>Arial</vt:lpstr>
      <vt:lpstr>360 Yield Center - PPT Template</vt:lpstr>
      <vt:lpstr>PowerPoint Presentation</vt:lpstr>
      <vt:lpstr>Nozzle selector</vt:lpstr>
      <vt:lpstr>Goal of application</vt:lpstr>
      <vt:lpstr>Goal of application</vt:lpstr>
      <vt:lpstr>After you selected the “right” product</vt:lpstr>
      <vt:lpstr>Broadcast nozzle selection guide</vt:lpstr>
      <vt:lpstr>Droplet categories</vt:lpstr>
      <vt:lpstr>Spray coverage is critical</vt:lpstr>
      <vt:lpstr>360 undercover</vt:lpstr>
      <vt:lpstr>PowerPoint Presentation</vt:lpstr>
      <vt:lpstr>PowerPoint Presentation</vt:lpstr>
      <vt:lpstr>PowerPoint Presentation</vt:lpstr>
      <vt:lpstr>360 UNDERCOVER</vt:lpstr>
      <vt:lpstr>Let’s pick a scenario and pick our nozzles</vt:lpstr>
      <vt:lpstr>PowerPoint Presentation</vt:lpstr>
      <vt:lpstr>Refer to the 360 UNDERcover nozzle guide</vt:lpstr>
      <vt:lpstr>Refer to the 360 undercover nozzle guide</vt:lpstr>
      <vt:lpstr>PowerPoint Presentation</vt:lpstr>
      <vt:lpstr>TURBO TWINJET® nozzle page 3 from  360 UNDERCOVER nozzle guide</vt:lpstr>
      <vt:lpstr>Nozzle opening options</vt:lpstr>
      <vt:lpstr>Nozzle orientation</vt:lpstr>
      <vt:lpstr>Thank you Questions?</vt:lpstr>
    </vt:vector>
  </TitlesOfParts>
  <Company>Bader Rutter &amp; Associates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Schulz</dc:creator>
  <cp:lastModifiedBy>Jorden Heaton</cp:lastModifiedBy>
  <cp:revision>57</cp:revision>
  <dcterms:created xsi:type="dcterms:W3CDTF">2014-12-09T19:35:10Z</dcterms:created>
  <dcterms:modified xsi:type="dcterms:W3CDTF">2016-05-23T13:26:50Z</dcterms:modified>
</cp:coreProperties>
</file>