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6" r:id="rId3"/>
    <p:sldId id="267" r:id="rId4"/>
    <p:sldId id="268" r:id="rId5"/>
    <p:sldId id="269" r:id="rId6"/>
    <p:sldId id="274" r:id="rId7"/>
    <p:sldId id="280" r:id="rId8"/>
    <p:sldId id="270" r:id="rId9"/>
    <p:sldId id="271" r:id="rId10"/>
    <p:sldId id="272" r:id="rId11"/>
    <p:sldId id="273" r:id="rId12"/>
    <p:sldId id="282" r:id="rId13"/>
    <p:sldId id="281" r:id="rId14"/>
  </p:sldIdLst>
  <p:sldSz cx="12192000" cy="6858000"/>
  <p:notesSz cx="6858000" cy="9144000"/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609585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219170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828754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438339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5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>
        <p:guide orient="horz" pos="21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DEDDF7-93C9-403F-9F28-C5F548365816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C6437-F40F-493E-A44B-B3E479D93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76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085E6A-B795-4BD6-9FBF-0AC1353270BF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E3DFA8-3414-45B7-A7A1-60C9730F9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40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DFA8-3414-45B7-A7A1-60C9730F92E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50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86" y="2228273"/>
            <a:ext cx="4745182" cy="240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3345" y="2793365"/>
            <a:ext cx="41910" cy="127127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911975" y="2794000"/>
            <a:ext cx="5065713" cy="127063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1pPr>
            <a:lvl2pPr marL="60958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2pPr>
            <a:lvl3pPr marL="1219170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3pPr>
            <a:lvl4pPr marL="182875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4pPr>
            <a:lvl5pPr marL="2438339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273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B808D26-93F4-49F6-985D-F70DC49499C0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FF93291-3B84-4D2D-A7DD-D563E6979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2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2AAF90B-26E8-40E3-AFB8-55607F101B23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7E0664D-32B9-4DFF-A67D-2A14613E911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219914"/>
            <a:ext cx="6815667" cy="4929796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2198741"/>
            <a:ext cx="4011084" cy="3950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09599" y="1219915"/>
            <a:ext cx="4011084" cy="97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617F15E7-59B5-4483-A1DA-253CFB69AF52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98A3C1B4-F4DF-4DF8-8F2B-A2034139E69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F70ACB5-0786-458E-838F-25A30612518E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48CBCA4-F4C6-445C-9F2C-E85F735ABB0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closing message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67934" y="4614333"/>
            <a:ext cx="88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trademarks are the property of 360 Yield Center, its affiliates and/or its licensors. </a:t>
            </a:r>
          </a:p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©2015 360 Yield Center.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9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93184" y="6352118"/>
            <a:ext cx="509693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2"/>
          </p:nvPr>
        </p:nvSpPr>
        <p:spPr>
          <a:xfrm>
            <a:off x="6214533" y="6352118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</a:defRPr>
            </a:lvl1pPr>
          </a:lstStyle>
          <a:p>
            <a:fld id="{2BD642F3-F9CA-4645-9856-F15E18659C95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92685" y="6352118"/>
            <a:ext cx="2561167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A4A60D94-F5AD-4147-8DA7-D1CAE3FE3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June 2</a:t>
            </a:r>
            <a:r>
              <a:rPr lang="en-US" baseline="30000" dirty="0"/>
              <a:t> </a:t>
            </a:r>
            <a:r>
              <a:rPr lang="en-US" dirty="0" smtClean="0"/>
              <a:t> Dealer </a:t>
            </a:r>
            <a:r>
              <a:rPr lang="en-US" dirty="0" smtClean="0"/>
              <a:t>Webinar</a:t>
            </a:r>
          </a:p>
          <a:p>
            <a:r>
              <a:rPr lang="en-US" dirty="0"/>
              <a:t>Roller Coaster Corn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2009776"/>
            <a:ext cx="10972800" cy="4525433"/>
          </a:xfrm>
        </p:spPr>
        <p:txBody>
          <a:bodyPr/>
          <a:lstStyle/>
          <a:p>
            <a:r>
              <a:rPr lang="en-US" sz="2800" dirty="0" smtClean="0"/>
              <a:t>Occurs in areas where no plant growth occurred the previous years</a:t>
            </a:r>
          </a:p>
          <a:p>
            <a:r>
              <a:rPr lang="en-US" sz="2800" dirty="0" smtClean="0"/>
              <a:t>Common in areas experiencing flooding</a:t>
            </a:r>
          </a:p>
          <a:p>
            <a:r>
              <a:rPr lang="en-US" sz="2800" dirty="0" smtClean="0"/>
              <a:t>Lack of plant material reduces the population of a beneficial fungi called mycorrhizae (you may hear them called VAM)</a:t>
            </a:r>
          </a:p>
          <a:p>
            <a:r>
              <a:rPr lang="en-US" sz="2800" dirty="0" smtClean="0"/>
              <a:t>This fungi helps plants by:</a:t>
            </a:r>
          </a:p>
          <a:p>
            <a:pPr lvl="1"/>
            <a:r>
              <a:rPr lang="en-US" sz="2400" dirty="0" smtClean="0"/>
              <a:t>Increasing effective root surface</a:t>
            </a:r>
            <a:endParaRPr lang="en-US" sz="2400" dirty="0"/>
          </a:p>
          <a:p>
            <a:pPr lvl="1"/>
            <a:r>
              <a:rPr lang="en-US" sz="2400" dirty="0" smtClean="0"/>
              <a:t>Symbiotically helps load nutrients into the roots in exchange for Carbon</a:t>
            </a:r>
          </a:p>
          <a:p>
            <a:pPr lvl="1"/>
            <a:r>
              <a:rPr lang="en-US" sz="2400" dirty="0" smtClean="0"/>
              <a:t>Especially important with P loading </a:t>
            </a:r>
          </a:p>
          <a:p>
            <a:r>
              <a:rPr lang="en-US" sz="3000" dirty="0" smtClean="0"/>
              <a:t>Lack of VAM can be critical especially in a cool/wet spring</a:t>
            </a:r>
            <a:endParaRPr lang="en-US" sz="3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600" y="1324824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/>
              <a:t>Fallow Syndrome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40474" y="1844566"/>
            <a:ext cx="4267491" cy="4281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0474" y="6216110"/>
            <a:ext cx="362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Photo courtesy of sdstate.edu</a:t>
            </a:r>
            <a:endParaRPr lang="en-US" sz="1400" i="1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324824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/>
              <a:t>Fallow Syndrome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2738" y="2076493"/>
            <a:ext cx="7793242" cy="3699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84932" y="5696368"/>
            <a:ext cx="7143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Pioneer crop Insights Volume 8 Issue 20 </a:t>
            </a:r>
            <a:r>
              <a:rPr lang="en-US" sz="1400" i="1" dirty="0" err="1" smtClean="0"/>
              <a:t>Wiersma</a:t>
            </a:r>
            <a:r>
              <a:rPr lang="en-US" sz="1400" i="1" dirty="0" smtClean="0"/>
              <a:t> and Carter </a:t>
            </a:r>
            <a:endParaRPr lang="en-US" sz="1400" i="1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1324824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/>
              <a:t>Fallow Syndrome Effects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2009776"/>
            <a:ext cx="10972800" cy="4525433"/>
          </a:xfrm>
        </p:spPr>
        <p:txBody>
          <a:bodyPr/>
          <a:lstStyle/>
          <a:p>
            <a:r>
              <a:rPr lang="en-US" sz="3200" dirty="0" smtClean="0"/>
              <a:t>More preventative options than rescue</a:t>
            </a:r>
          </a:p>
          <a:p>
            <a:pPr lvl="1"/>
            <a:r>
              <a:rPr lang="en-US" sz="3200" dirty="0" smtClean="0"/>
              <a:t>plant a cover crop in flooded areas</a:t>
            </a:r>
          </a:p>
          <a:p>
            <a:pPr lvl="1"/>
            <a:r>
              <a:rPr lang="en-US" sz="3200" dirty="0" smtClean="0"/>
              <a:t>Band P the following years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600" y="1324824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Fallow Syndrome-What Can I do?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406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1305309" cy="4525433"/>
          </a:xfrm>
        </p:spPr>
        <p:txBody>
          <a:bodyPr/>
          <a:lstStyle/>
          <a:p>
            <a:r>
              <a:rPr lang="en-US" sz="3200" dirty="0" smtClean="0"/>
              <a:t>What is happening physiologically in the corn plant at this time?</a:t>
            </a:r>
            <a:endParaRPr lang="en-US" sz="3200" dirty="0"/>
          </a:p>
          <a:p>
            <a:pPr lvl="1"/>
            <a:r>
              <a:rPr lang="en-US" sz="2600" dirty="0" smtClean="0"/>
              <a:t>Young corn plant’s transitioning root system</a:t>
            </a:r>
          </a:p>
          <a:p>
            <a:pPr lvl="1"/>
            <a:r>
              <a:rPr lang="en-US" sz="2600" dirty="0" smtClean="0"/>
              <a:t>When do the nodal roots take over?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87" y="2582236"/>
            <a:ext cx="4501577" cy="413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/>
              <a:t>What is happening with the weather at this time?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Most areas experienced very cool and very wet conditions before this last warmup.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</a:t>
            </a:r>
            <a:r>
              <a:rPr lang="en-US" sz="2600" dirty="0" smtClean="0"/>
              <a:t>onsequences of those cool temperatures and cool soils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What happens when a cool stretch is followed by an abrupt warm stretch?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Can young roots keep up with rapidly expanding leaf tissue?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Typically this is when the roller coaster starts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31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Three Issues We’re Seeing: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Nutrient deficiencies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Herbicide injury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Fallow corn syndrome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6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10972800" cy="452543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Nutrient Deficiencies</a:t>
            </a:r>
          </a:p>
          <a:p>
            <a:r>
              <a:rPr lang="en-US" dirty="0" smtClean="0"/>
              <a:t>Right now mostly secondary or micronutrient</a:t>
            </a:r>
          </a:p>
          <a:p>
            <a:r>
              <a:rPr lang="en-US" dirty="0" smtClean="0"/>
              <a:t>Remember, limited root growth + slow soil microbial mineralization + lower OM soils 				nutrient issues 		</a:t>
            </a:r>
            <a:r>
              <a:rPr lang="en-US" dirty="0"/>
              <a:t>	</a:t>
            </a:r>
            <a:r>
              <a:rPr lang="en-US" dirty="0" smtClean="0"/>
              <a:t>	uneven growth</a:t>
            </a:r>
          </a:p>
          <a:p>
            <a:r>
              <a:rPr lang="en-US" dirty="0" smtClean="0"/>
              <a:t>Sulfur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80674" y="3184611"/>
            <a:ext cx="1722474" cy="0"/>
          </a:xfrm>
          <a:prstGeom prst="straightConnector1">
            <a:avLst/>
          </a:prstGeom>
          <a:ln w="31750">
            <a:solidFill>
              <a:srgbClr val="ED232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79715" y="3197225"/>
            <a:ext cx="1824104" cy="1241"/>
          </a:xfrm>
          <a:prstGeom prst="straightConnector1">
            <a:avLst/>
          </a:prstGeom>
          <a:ln w="31750">
            <a:solidFill>
              <a:srgbClr val="ED232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9934" y="3862917"/>
            <a:ext cx="3819562" cy="28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b="1813"/>
          <a:stretch/>
        </p:blipFill>
        <p:spPr bwMode="auto">
          <a:xfrm>
            <a:off x="798787" y="2021758"/>
            <a:ext cx="10365370" cy="345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6"/>
          <a:stretch/>
        </p:blipFill>
        <p:spPr bwMode="auto">
          <a:xfrm>
            <a:off x="2166731" y="5993296"/>
            <a:ext cx="7025954" cy="3588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22713" y="6500191"/>
            <a:ext cx="549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0      1.2      2.4     3.6    4.8       6       7.2     8.4    &gt;9.6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05469" y="5486400"/>
            <a:ext cx="482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Wet SO4- Pounds per acre per year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25366" y="120371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ctr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25367" y="1219451"/>
            <a:ext cx="10972800" cy="66474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S in </a:t>
            </a:r>
            <a:r>
              <a:rPr lang="en-US" sz="3600" b="1" smtClean="0"/>
              <a:t>Corn Production: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578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324824"/>
            <a:ext cx="10972800" cy="452543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Other Nutrient Deficiencies</a:t>
            </a:r>
          </a:p>
          <a:p>
            <a:pPr marL="0" indent="0">
              <a:buNone/>
            </a:pPr>
            <a:r>
              <a:rPr lang="en-US" sz="3200" dirty="0" smtClean="0"/>
              <a:t>Zinc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26" name="Picture 2" descr="Image result for zinc deficiency in 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62" y="2129701"/>
            <a:ext cx="6122276" cy="3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6032" y="6115788"/>
            <a:ext cx="362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Photo courtesy of sdstate.edu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743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2332567"/>
            <a:ext cx="10972800" cy="4525433"/>
          </a:xfrm>
        </p:spPr>
        <p:txBody>
          <a:bodyPr/>
          <a:lstStyle/>
          <a:p>
            <a:r>
              <a:rPr lang="en-US" sz="3200" dirty="0" smtClean="0"/>
              <a:t>Sidedress liquid forms of S via 360 Y-DROP with your nitrogen</a:t>
            </a:r>
          </a:p>
          <a:p>
            <a:r>
              <a:rPr lang="en-US" sz="3200" dirty="0" smtClean="0"/>
              <a:t>Use around a 10:1 ratio of N/S as a guide</a:t>
            </a:r>
            <a:endParaRPr lang="en-US" sz="32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600" y="1600200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/>
              <a:t>How do we fix it?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5" y="3665558"/>
            <a:ext cx="11200108" cy="28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corn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826684"/>
            <a:ext cx="10972800" cy="4525433"/>
          </a:xfrm>
        </p:spPr>
        <p:txBody>
          <a:bodyPr/>
          <a:lstStyle/>
          <a:p>
            <a:r>
              <a:rPr lang="en-US" dirty="0" smtClean="0"/>
              <a:t>Cool wet conditions impair a plant’s ability to metabolize </a:t>
            </a:r>
          </a:p>
          <a:p>
            <a:r>
              <a:rPr lang="en-US" dirty="0" smtClean="0"/>
              <a:t>pH imbalances are accentuated in stressful conditions and can cause herbicide hot zones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6106" y="3446741"/>
            <a:ext cx="3610301" cy="2707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3669" y="3430974"/>
            <a:ext cx="3610303" cy="2707726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324824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/>
              <a:t>Herbicide Injury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0 Yield Center - PPT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360 Yield Center - PPT Template.potx</Template>
  <TotalTime>729</TotalTime>
  <Words>383</Words>
  <Application>Microsoft Macintosh PowerPoint</Application>
  <PresentationFormat>Widescreen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MS PGothic</vt:lpstr>
      <vt:lpstr>ＭＳ Ｐゴシック</vt:lpstr>
      <vt:lpstr>Arial</vt:lpstr>
      <vt:lpstr>360 Yield Center - PPT Template</vt:lpstr>
      <vt:lpstr>PowerPoint Presentation</vt:lpstr>
      <vt:lpstr>Roller coaster corn</vt:lpstr>
      <vt:lpstr>Roller coaster corn</vt:lpstr>
      <vt:lpstr>Roller coaster corn</vt:lpstr>
      <vt:lpstr>Roller coaster corn</vt:lpstr>
      <vt:lpstr>Roller coaster corn</vt:lpstr>
      <vt:lpstr>Roller coaster corn</vt:lpstr>
      <vt:lpstr>Roller Coaster corn</vt:lpstr>
      <vt:lpstr>Roller Coaster corn</vt:lpstr>
      <vt:lpstr>Roller coaster corn</vt:lpstr>
      <vt:lpstr>Roller coaster corn</vt:lpstr>
      <vt:lpstr>Roller coaster corn</vt:lpstr>
      <vt:lpstr>Roller coaster corn</vt:lpstr>
    </vt:vector>
  </TitlesOfParts>
  <Company>Bader Rutter &amp; Associates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Schulz</dc:creator>
  <cp:lastModifiedBy>Jorden Heaton</cp:lastModifiedBy>
  <cp:revision>91</cp:revision>
  <dcterms:created xsi:type="dcterms:W3CDTF">2014-12-09T19:35:10Z</dcterms:created>
  <dcterms:modified xsi:type="dcterms:W3CDTF">2016-06-09T21:58:46Z</dcterms:modified>
</cp:coreProperties>
</file>