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jpg" ContentType="image/jpeg"/>
  <Default Extension="emf" ContentType="image/x-emf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6" r:id="rId1"/>
  </p:sldMasterIdLst>
  <p:sldIdLst>
    <p:sldId id="256" r:id="rId2"/>
    <p:sldId id="268" r:id="rId3"/>
    <p:sldId id="257" r:id="rId4"/>
    <p:sldId id="269" r:id="rId5"/>
    <p:sldId id="270" r:id="rId6"/>
    <p:sldId id="271" r:id="rId7"/>
    <p:sldId id="291" r:id="rId8"/>
    <p:sldId id="272" r:id="rId9"/>
    <p:sldId id="260" r:id="rId10"/>
    <p:sldId id="267" r:id="rId11"/>
    <p:sldId id="275" r:id="rId12"/>
    <p:sldId id="274" r:id="rId13"/>
    <p:sldId id="276" r:id="rId14"/>
    <p:sldId id="277" r:id="rId15"/>
    <p:sldId id="278" r:id="rId16"/>
    <p:sldId id="292" r:id="rId17"/>
    <p:sldId id="279" r:id="rId18"/>
    <p:sldId id="280" r:id="rId19"/>
    <p:sldId id="293" r:id="rId20"/>
    <p:sldId id="283" r:id="rId21"/>
    <p:sldId id="284" r:id="rId22"/>
    <p:sldId id="285" r:id="rId23"/>
    <p:sldId id="286" r:id="rId24"/>
    <p:sldId id="287" r:id="rId25"/>
    <p:sldId id="294" r:id="rId26"/>
    <p:sldId id="296" r:id="rId27"/>
    <p:sldId id="298" r:id="rId28"/>
    <p:sldId id="282" r:id="rId29"/>
    <p:sldId id="288" r:id="rId30"/>
    <p:sldId id="289" r:id="rId31"/>
    <p:sldId id="290" r:id="rId32"/>
    <p:sldId id="263" r:id="rId3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15" autoAdjust="0"/>
    <p:restoredTop sz="94906"/>
  </p:normalViewPr>
  <p:slideViewPr>
    <p:cSldViewPr snapToGrid="0">
      <p:cViewPr varScale="1">
        <p:scale>
          <a:sx n="85" d="100"/>
          <a:sy n="85" d="100"/>
        </p:scale>
        <p:origin x="216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presProps" Target="presProps.xml"/><Relationship Id="rId35" Type="http://schemas.openxmlformats.org/officeDocument/2006/relationships/viewProps" Target="viewProps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4" Type="http://schemas.openxmlformats.org/officeDocument/2006/relationships/image" Target="../media/image3.emf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jpeg"/><Relationship Id="rId3" Type="http://schemas.openxmlformats.org/officeDocument/2006/relationships/image" Target="../media/image5.png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jpeg"/><Relationship Id="rId3" Type="http://schemas.openxmlformats.org/officeDocument/2006/relationships/image" Target="../media/image5.png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jpeg"/><Relationship Id="rId3" Type="http://schemas.openxmlformats.org/officeDocument/2006/relationships/image" Target="../media/image5.pn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jpeg"/><Relationship Id="rId3" Type="http://schemas.openxmlformats.org/officeDocument/2006/relationships/image" Target="../media/image5.png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jpeg"/><Relationship Id="rId3" Type="http://schemas.openxmlformats.org/officeDocument/2006/relationships/image" Target="../media/image5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jpeg"/><Relationship Id="rId3" Type="http://schemas.openxmlformats.org/officeDocument/2006/relationships/image" Target="../media/image5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jpeg"/><Relationship Id="rId3" Type="http://schemas.openxmlformats.org/officeDocument/2006/relationships/image" Target="../media/image5.pn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jpeg"/><Relationship Id="rId3" Type="http://schemas.openxmlformats.org/officeDocument/2006/relationships/image" Target="../media/image5.pn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4" Type="http://schemas.openxmlformats.org/officeDocument/2006/relationships/image" Target="../media/image3.emf"/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e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480" y="0"/>
            <a:ext cx="12252960" cy="68922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3286" y="2228273"/>
            <a:ext cx="4745182" cy="240145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63345" y="2793365"/>
            <a:ext cx="41910" cy="1271270"/>
          </a:xfrm>
          <a:prstGeom prst="rect">
            <a:avLst/>
          </a:prstGeom>
        </p:spPr>
      </p:pic>
      <p:sp>
        <p:nvSpPr>
          <p:cNvPr id="12" name="Text Placeholder 11"/>
          <p:cNvSpPr>
            <a:spLocks noGrp="1"/>
          </p:cNvSpPr>
          <p:nvPr>
            <p:ph type="body" sz="quarter" idx="10"/>
          </p:nvPr>
        </p:nvSpPr>
        <p:spPr>
          <a:xfrm>
            <a:off x="6911975" y="2794000"/>
            <a:ext cx="5065713" cy="1270635"/>
          </a:xfrm>
          <a:prstGeom prst="rect">
            <a:avLst/>
          </a:prstGeom>
        </p:spPr>
        <p:txBody>
          <a:bodyPr vert="horz" anchor="ctr" anchorCtr="0"/>
          <a:lstStyle>
            <a:lvl1pPr marL="0" indent="0">
              <a:lnSpc>
                <a:spcPts val="3000"/>
              </a:lnSpc>
              <a:spcBef>
                <a:spcPts val="0"/>
              </a:spcBef>
              <a:buFontTx/>
              <a:buNone/>
              <a:defRPr sz="3000" cap="all">
                <a:solidFill>
                  <a:srgbClr val="ED232A"/>
                </a:solidFill>
                <a:latin typeface="Calibri"/>
              </a:defRPr>
            </a:lvl1pPr>
            <a:lvl2pPr marL="609585" indent="0">
              <a:buFontTx/>
              <a:buNone/>
              <a:defRPr sz="3000" cap="all">
                <a:solidFill>
                  <a:srgbClr val="ED232A"/>
                </a:solidFill>
                <a:latin typeface="Calibri"/>
              </a:defRPr>
            </a:lvl2pPr>
            <a:lvl3pPr marL="1219170" indent="0">
              <a:buFontTx/>
              <a:buNone/>
              <a:defRPr sz="3000" cap="all">
                <a:solidFill>
                  <a:srgbClr val="ED232A"/>
                </a:solidFill>
                <a:latin typeface="Calibri"/>
              </a:defRPr>
            </a:lvl3pPr>
            <a:lvl4pPr marL="1828755" indent="0">
              <a:buFontTx/>
              <a:buNone/>
              <a:defRPr sz="3000" cap="all">
                <a:solidFill>
                  <a:srgbClr val="ED232A"/>
                </a:solidFill>
                <a:latin typeface="Calibri"/>
              </a:defRPr>
            </a:lvl4pPr>
            <a:lvl5pPr marL="2438339" indent="0">
              <a:buFontTx/>
              <a:buNone/>
              <a:defRPr sz="3000" cap="all">
                <a:solidFill>
                  <a:srgbClr val="ED232A"/>
                </a:solidFill>
                <a:latin typeface="Calibri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  <p:pic>
        <p:nvPicPr>
          <p:cNvPr id="6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480" y="0"/>
            <a:ext cx="12252960" cy="68922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3286" y="2228273"/>
            <a:ext cx="4745182" cy="240145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63345" y="2793365"/>
            <a:ext cx="41910" cy="12712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100538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&amp;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480" y="-6350"/>
            <a:ext cx="12252960" cy="68922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609600" y="1600201"/>
            <a:ext cx="10972800" cy="4525433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dirty="0" smtClean="0"/>
              <a:t>Click to edit text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Title 17"/>
          <p:cNvSpPr>
            <a:spLocks noGrp="1"/>
          </p:cNvSpPr>
          <p:nvPr>
            <p:ph type="title" hasCustomPrompt="1"/>
          </p:nvPr>
        </p:nvSpPr>
        <p:spPr>
          <a:xfrm>
            <a:off x="609600" y="142484"/>
            <a:ext cx="10972801" cy="680480"/>
          </a:xfrm>
          <a:prstGeom prst="rect">
            <a:avLst/>
          </a:prstGeom>
        </p:spPr>
        <p:txBody>
          <a:bodyPr vert="horz" anchor="ctr" anchorCtr="0"/>
          <a:lstStyle>
            <a:lvl1pPr algn="l">
              <a:defRPr sz="3600" cap="all" baseline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TITLE</a:t>
            </a:r>
            <a:endParaRPr lang="en-US" dirty="0"/>
          </a:p>
        </p:txBody>
      </p:sp>
      <p:sp>
        <p:nvSpPr>
          <p:cNvPr id="5" name="Footer Placeholder 7"/>
          <p:cNvSpPr>
            <a:spLocks noGrp="1"/>
          </p:cNvSpPr>
          <p:nvPr>
            <p:ph type="ftr" sz="quarter" idx="10"/>
          </p:nvPr>
        </p:nvSpPr>
        <p:spPr>
          <a:xfrm>
            <a:off x="609600" y="6352118"/>
            <a:ext cx="4980517" cy="366183"/>
          </a:xfrm>
        </p:spPr>
        <p:txBody>
          <a:bodyPr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Date Placeholder 9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fld id="{B6EF9C58-5FB0-44BE-995F-7B9E82BDB0BC}" type="datetimeFigureOut">
              <a:rPr lang="en-US" smtClean="0"/>
              <a:t>4/8/16</a:t>
            </a:fld>
            <a:endParaRPr lang="en-US"/>
          </a:p>
        </p:txBody>
      </p:sp>
      <p:sp>
        <p:nvSpPr>
          <p:cNvPr id="7" name="Slide Number Placeholder 10"/>
          <p:cNvSpPr>
            <a:spLocks noGrp="1"/>
          </p:cNvSpPr>
          <p:nvPr>
            <p:ph type="sldNum" sz="quarter" idx="12"/>
          </p:nvPr>
        </p:nvSpPr>
        <p:spPr>
          <a:xfrm>
            <a:off x="9192685" y="6352118"/>
            <a:ext cx="2389716" cy="366183"/>
          </a:xfrm>
        </p:spPr>
        <p:txBody>
          <a:bodyPr/>
          <a:lstStyle>
            <a:lvl1pPr>
              <a:defRPr/>
            </a:lvl1pPr>
          </a:lstStyle>
          <a:p>
            <a:fld id="{066D12CD-ADFE-4D7C-B7B6-74EDCC2D8252}" type="slidenum">
              <a:rPr lang="en-US" smtClean="0"/>
              <a:t>‹#›</a:t>
            </a:fld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90936" y="80388"/>
            <a:ext cx="1591464" cy="8046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59047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480" y="-6350"/>
            <a:ext cx="12252960" cy="68922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609600" y="1600201"/>
            <a:ext cx="5384800" cy="4525433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dirty="0" smtClean="0"/>
              <a:t>Click to edit text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6197600" y="1600201"/>
            <a:ext cx="5384800" cy="4525433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dirty="0" smtClean="0"/>
              <a:t>Click to edit text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Title 17"/>
          <p:cNvSpPr>
            <a:spLocks noGrp="1"/>
          </p:cNvSpPr>
          <p:nvPr>
            <p:ph type="title" hasCustomPrompt="1"/>
          </p:nvPr>
        </p:nvSpPr>
        <p:spPr>
          <a:xfrm>
            <a:off x="609600" y="142484"/>
            <a:ext cx="10972801" cy="680480"/>
          </a:xfrm>
          <a:prstGeom prst="rect">
            <a:avLst/>
          </a:prstGeom>
        </p:spPr>
        <p:txBody>
          <a:bodyPr vert="horz" anchor="ctr" anchorCtr="0"/>
          <a:lstStyle>
            <a:lvl1pPr algn="l">
              <a:defRPr sz="3600" cap="all" baseline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title</a:t>
            </a:r>
            <a:endParaRPr lang="en-US" dirty="0"/>
          </a:p>
        </p:txBody>
      </p:sp>
      <p:sp>
        <p:nvSpPr>
          <p:cNvPr id="6" name="Footer Placeholder 7"/>
          <p:cNvSpPr>
            <a:spLocks noGrp="1"/>
          </p:cNvSpPr>
          <p:nvPr>
            <p:ph type="ftr" sz="quarter" idx="10"/>
          </p:nvPr>
        </p:nvSpPr>
        <p:spPr>
          <a:xfrm>
            <a:off x="609600" y="6352118"/>
            <a:ext cx="4980517" cy="366183"/>
          </a:xfrm>
        </p:spPr>
        <p:txBody>
          <a:bodyPr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Date Placeholder 9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fld id="{B6EF9C58-5FB0-44BE-995F-7B9E82BDB0BC}" type="datetimeFigureOut">
              <a:rPr lang="en-US" smtClean="0"/>
              <a:t>4/8/16</a:t>
            </a:fld>
            <a:endParaRPr lang="en-US"/>
          </a:p>
        </p:txBody>
      </p:sp>
      <p:sp>
        <p:nvSpPr>
          <p:cNvPr id="8" name="Slide Number Placeholder 10"/>
          <p:cNvSpPr>
            <a:spLocks noGrp="1"/>
          </p:cNvSpPr>
          <p:nvPr>
            <p:ph type="sldNum" sz="quarter" idx="12"/>
          </p:nvPr>
        </p:nvSpPr>
        <p:spPr>
          <a:xfrm>
            <a:off x="9192685" y="6352118"/>
            <a:ext cx="2389716" cy="366183"/>
          </a:xfrm>
        </p:spPr>
        <p:txBody>
          <a:bodyPr/>
          <a:lstStyle>
            <a:lvl1pPr>
              <a:defRPr/>
            </a:lvl1pPr>
          </a:lstStyle>
          <a:p>
            <a:fld id="{066D12CD-ADFE-4D7C-B7B6-74EDCC2D8252}" type="slidenum">
              <a:rPr lang="en-US" smtClean="0"/>
              <a:t>‹#›</a:t>
            </a:fld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90936" y="80388"/>
            <a:ext cx="1591464" cy="8046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348373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480" y="-6350"/>
            <a:ext cx="12252960" cy="68922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itle 17"/>
          <p:cNvSpPr>
            <a:spLocks noGrp="1"/>
          </p:cNvSpPr>
          <p:nvPr>
            <p:ph type="title" hasCustomPrompt="1"/>
          </p:nvPr>
        </p:nvSpPr>
        <p:spPr>
          <a:xfrm>
            <a:off x="609600" y="142484"/>
            <a:ext cx="10972801" cy="680480"/>
          </a:xfrm>
          <a:prstGeom prst="rect">
            <a:avLst/>
          </a:prstGeom>
        </p:spPr>
        <p:txBody>
          <a:bodyPr vert="horz" anchor="ctr" anchorCtr="0"/>
          <a:lstStyle>
            <a:lvl1pPr algn="l">
              <a:defRPr sz="3600" cap="all" baseline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title</a:t>
            </a:r>
            <a:endParaRPr lang="en-US" dirty="0"/>
          </a:p>
        </p:txBody>
      </p:sp>
      <p:sp>
        <p:nvSpPr>
          <p:cNvPr id="14" name="Content Placeholder 2"/>
          <p:cNvSpPr>
            <a:spLocks noGrp="1"/>
          </p:cNvSpPr>
          <p:nvPr>
            <p:ph idx="1" hasCustomPrompt="1"/>
          </p:nvPr>
        </p:nvSpPr>
        <p:spPr>
          <a:xfrm>
            <a:off x="4766733" y="1219914"/>
            <a:ext cx="6815667" cy="4929796"/>
          </a:xfrm>
          <a:prstGeom prst="rect">
            <a:avLst/>
          </a:prstGeom>
        </p:spPr>
        <p:txBody>
          <a:bodyPr/>
          <a:lstStyle>
            <a:lvl1pPr>
              <a:defRPr sz="2400" baseline="0"/>
            </a:lvl1pPr>
            <a:lvl2pPr>
              <a:defRPr sz="20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2667"/>
            </a:lvl6pPr>
            <a:lvl7pPr>
              <a:defRPr sz="2667"/>
            </a:lvl7pPr>
            <a:lvl8pPr>
              <a:defRPr sz="2667"/>
            </a:lvl8pPr>
            <a:lvl9pPr>
              <a:defRPr sz="2667"/>
            </a:lvl9pPr>
          </a:lstStyle>
          <a:p>
            <a:pPr lvl="0"/>
            <a:r>
              <a:rPr lang="en-US" dirty="0" smtClean="0"/>
              <a:t>Click to edit text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609601" y="2198741"/>
            <a:ext cx="4011084" cy="395096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 dirty="0" smtClean="0"/>
              <a:t>Click to edit text</a:t>
            </a:r>
          </a:p>
        </p:txBody>
      </p:sp>
      <p:sp>
        <p:nvSpPr>
          <p:cNvPr id="17" name="Text Placeholder 3"/>
          <p:cNvSpPr>
            <a:spLocks noGrp="1"/>
          </p:cNvSpPr>
          <p:nvPr>
            <p:ph type="body" sz="half" idx="11" hasCustomPrompt="1"/>
          </p:nvPr>
        </p:nvSpPr>
        <p:spPr>
          <a:xfrm>
            <a:off x="609599" y="1219915"/>
            <a:ext cx="4011084" cy="97882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="1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 dirty="0" smtClean="0"/>
              <a:t>Click to edit text</a:t>
            </a:r>
          </a:p>
        </p:txBody>
      </p:sp>
      <p:sp>
        <p:nvSpPr>
          <p:cNvPr id="7" name="Footer Placeholder 7"/>
          <p:cNvSpPr>
            <a:spLocks noGrp="1"/>
          </p:cNvSpPr>
          <p:nvPr>
            <p:ph type="ftr" sz="quarter" idx="12"/>
          </p:nvPr>
        </p:nvSpPr>
        <p:spPr>
          <a:xfrm>
            <a:off x="609600" y="6352118"/>
            <a:ext cx="4980517" cy="366183"/>
          </a:xfrm>
        </p:spPr>
        <p:txBody>
          <a:bodyPr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8" name="Date Placeholder 9"/>
          <p:cNvSpPr>
            <a:spLocks noGrp="1"/>
          </p:cNvSpPr>
          <p:nvPr>
            <p:ph type="dt" sz="half" idx="13"/>
          </p:nvPr>
        </p:nvSpPr>
        <p:spPr/>
        <p:txBody>
          <a:bodyPr/>
          <a:lstStyle>
            <a:lvl1pPr>
              <a:defRPr/>
            </a:lvl1pPr>
          </a:lstStyle>
          <a:p>
            <a:fld id="{B6EF9C58-5FB0-44BE-995F-7B9E82BDB0BC}" type="datetimeFigureOut">
              <a:rPr lang="en-US" smtClean="0"/>
              <a:t>4/8/16</a:t>
            </a:fld>
            <a:endParaRPr lang="en-US"/>
          </a:p>
        </p:txBody>
      </p:sp>
      <p:sp>
        <p:nvSpPr>
          <p:cNvPr id="9" name="Slide Number Placeholder 10"/>
          <p:cNvSpPr>
            <a:spLocks noGrp="1"/>
          </p:cNvSpPr>
          <p:nvPr>
            <p:ph type="sldNum" sz="quarter" idx="14"/>
          </p:nvPr>
        </p:nvSpPr>
        <p:spPr>
          <a:xfrm>
            <a:off x="9192685" y="6352118"/>
            <a:ext cx="2389716" cy="366183"/>
          </a:xfrm>
        </p:spPr>
        <p:txBody>
          <a:bodyPr/>
          <a:lstStyle>
            <a:lvl1pPr>
              <a:defRPr/>
            </a:lvl1pPr>
          </a:lstStyle>
          <a:p>
            <a:fld id="{066D12CD-ADFE-4D7C-B7B6-74EDCC2D8252}" type="slidenum">
              <a:rPr lang="en-US" smtClean="0"/>
              <a:t>‹#›</a:t>
            </a:fld>
            <a:endParaRPr lang="en-US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90936" y="80388"/>
            <a:ext cx="1591464" cy="8046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948536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480" y="-6350"/>
            <a:ext cx="12252960" cy="68922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Title 17"/>
          <p:cNvSpPr>
            <a:spLocks noGrp="1"/>
          </p:cNvSpPr>
          <p:nvPr>
            <p:ph type="title" hasCustomPrompt="1"/>
          </p:nvPr>
        </p:nvSpPr>
        <p:spPr>
          <a:xfrm>
            <a:off x="609600" y="142484"/>
            <a:ext cx="10972801" cy="680480"/>
          </a:xfrm>
          <a:prstGeom prst="rect">
            <a:avLst/>
          </a:prstGeom>
        </p:spPr>
        <p:txBody>
          <a:bodyPr vert="horz" anchor="ctr" anchorCtr="0"/>
          <a:lstStyle>
            <a:lvl1pPr algn="l">
              <a:defRPr sz="3600" cap="all" baseline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title</a:t>
            </a:r>
            <a:endParaRPr lang="en-US" dirty="0"/>
          </a:p>
        </p:txBody>
      </p:sp>
      <p:sp>
        <p:nvSpPr>
          <p:cNvPr id="4" name="Footer Placeholder 7"/>
          <p:cNvSpPr>
            <a:spLocks noGrp="1"/>
          </p:cNvSpPr>
          <p:nvPr>
            <p:ph type="ftr" sz="quarter" idx="10"/>
          </p:nvPr>
        </p:nvSpPr>
        <p:spPr>
          <a:xfrm>
            <a:off x="609600" y="6352118"/>
            <a:ext cx="4980517" cy="366183"/>
          </a:xfrm>
        </p:spPr>
        <p:txBody>
          <a:bodyPr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Date Placeholder 9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fld id="{B6EF9C58-5FB0-44BE-995F-7B9E82BDB0BC}" type="datetimeFigureOut">
              <a:rPr lang="en-US" smtClean="0"/>
              <a:t>4/8/16</a:t>
            </a:fld>
            <a:endParaRPr lang="en-US"/>
          </a:p>
        </p:txBody>
      </p:sp>
      <p:sp>
        <p:nvSpPr>
          <p:cNvPr id="6" name="Slide Number Placeholder 10"/>
          <p:cNvSpPr>
            <a:spLocks noGrp="1"/>
          </p:cNvSpPr>
          <p:nvPr>
            <p:ph type="sldNum" sz="quarter" idx="12"/>
          </p:nvPr>
        </p:nvSpPr>
        <p:spPr>
          <a:xfrm>
            <a:off x="9192685" y="6352118"/>
            <a:ext cx="2389716" cy="366183"/>
          </a:xfrm>
        </p:spPr>
        <p:txBody>
          <a:bodyPr/>
          <a:lstStyle>
            <a:lvl1pPr>
              <a:defRPr/>
            </a:lvl1pPr>
          </a:lstStyle>
          <a:p>
            <a:fld id="{066D12CD-ADFE-4D7C-B7B6-74EDCC2D8252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90936" y="80388"/>
            <a:ext cx="1591464" cy="8046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978512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Closing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480" y="0"/>
            <a:ext cx="12252960" cy="68922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Title 17"/>
          <p:cNvSpPr>
            <a:spLocks noGrp="1"/>
          </p:cNvSpPr>
          <p:nvPr>
            <p:ph type="title" hasCustomPrompt="1"/>
          </p:nvPr>
        </p:nvSpPr>
        <p:spPr>
          <a:xfrm>
            <a:off x="609600" y="2857500"/>
            <a:ext cx="10972800" cy="1143000"/>
          </a:xfrm>
          <a:prstGeom prst="rect">
            <a:avLst/>
          </a:prstGeom>
        </p:spPr>
        <p:txBody>
          <a:bodyPr vert="horz"/>
          <a:lstStyle>
            <a:lvl1pPr>
              <a:defRPr sz="4000" cap="all" baseline="0">
                <a:solidFill>
                  <a:srgbClr val="FFFFFF"/>
                </a:solidFill>
              </a:defRPr>
            </a:lvl1pPr>
          </a:lstStyle>
          <a:p>
            <a:r>
              <a:rPr lang="en-US" dirty="0" smtClean="0"/>
              <a:t>Click to edit closing message</a:t>
            </a:r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1667934" y="4614333"/>
            <a:ext cx="88561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b="0" i="0" u="none" strike="noStrike" kern="1200" baseline="0" dirty="0" smtClean="0">
                <a:solidFill>
                  <a:schemeClr val="bg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+mn-cs"/>
              </a:rPr>
              <a:t>All trademarks are the property of 360 Yield Center, its affiliates and/or its licensors. </a:t>
            </a:r>
          </a:p>
          <a:p>
            <a:pPr algn="ctr"/>
            <a:r>
              <a:rPr lang="en-US" sz="1800" b="0" i="0" u="none" strike="noStrike" kern="1200" baseline="0" dirty="0" smtClean="0">
                <a:solidFill>
                  <a:schemeClr val="bg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+mn-cs"/>
              </a:rPr>
              <a:t>©2015 360 Yield Center. All rights reserved.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70226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480" y="0"/>
            <a:ext cx="12252960" cy="68922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Title 17"/>
          <p:cNvSpPr>
            <a:spLocks noGrp="1"/>
          </p:cNvSpPr>
          <p:nvPr>
            <p:ph type="title" hasCustomPrompt="1"/>
          </p:nvPr>
        </p:nvSpPr>
        <p:spPr>
          <a:xfrm>
            <a:off x="609600" y="2857500"/>
            <a:ext cx="10972800" cy="1143000"/>
          </a:xfrm>
          <a:prstGeom prst="rect">
            <a:avLst/>
          </a:prstGeom>
        </p:spPr>
        <p:txBody>
          <a:bodyPr vert="horz"/>
          <a:lstStyle>
            <a:lvl1pPr>
              <a:defRPr sz="4000" cap="all" baseline="0">
                <a:solidFill>
                  <a:srgbClr val="FFFFFF"/>
                </a:solidFill>
              </a:defRPr>
            </a:lvl1pPr>
          </a:lstStyle>
          <a:p>
            <a:r>
              <a:rPr lang="en-US" dirty="0" smtClean="0"/>
              <a:t>Click to edit section title</a:t>
            </a:r>
            <a:endParaRPr lang="en-US" dirty="0"/>
          </a:p>
        </p:txBody>
      </p:sp>
      <p:pic>
        <p:nvPicPr>
          <p:cNvPr id="4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480" y="0"/>
            <a:ext cx="12252960" cy="68922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393366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&amp;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480" y="-6350"/>
            <a:ext cx="12252960" cy="68922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609600" y="1600201"/>
            <a:ext cx="10972800" cy="4525433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dirty="0" smtClean="0"/>
              <a:t>Click to edit text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8" name="Title 17"/>
          <p:cNvSpPr>
            <a:spLocks noGrp="1"/>
          </p:cNvSpPr>
          <p:nvPr>
            <p:ph type="title" hasCustomPrompt="1"/>
          </p:nvPr>
        </p:nvSpPr>
        <p:spPr>
          <a:xfrm>
            <a:off x="609600" y="142484"/>
            <a:ext cx="10972801" cy="680480"/>
          </a:xfrm>
          <a:prstGeom prst="rect">
            <a:avLst/>
          </a:prstGeom>
        </p:spPr>
        <p:txBody>
          <a:bodyPr vert="horz" anchor="ctr" anchorCtr="0"/>
          <a:lstStyle>
            <a:lvl1pPr algn="l">
              <a:defRPr sz="3600" cap="all" baseline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TITLE</a:t>
            </a:r>
            <a:endParaRPr lang="en-US" dirty="0"/>
          </a:p>
        </p:txBody>
      </p:sp>
      <p:sp>
        <p:nvSpPr>
          <p:cNvPr id="5" name="Footer Placeholder 7"/>
          <p:cNvSpPr>
            <a:spLocks noGrp="1"/>
          </p:cNvSpPr>
          <p:nvPr>
            <p:ph type="ftr" sz="quarter" idx="10"/>
          </p:nvPr>
        </p:nvSpPr>
        <p:spPr>
          <a:xfrm>
            <a:off x="609600" y="6352118"/>
            <a:ext cx="4980517" cy="366183"/>
          </a:xfrm>
        </p:spPr>
        <p:txBody>
          <a:bodyPr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Date Placeholder 9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fld id="{B6EF9C58-5FB0-44BE-995F-7B9E82BDB0BC}" type="datetimeFigureOut">
              <a:rPr lang="en-US" smtClean="0"/>
              <a:t>4/8/16</a:t>
            </a:fld>
            <a:endParaRPr lang="en-US"/>
          </a:p>
        </p:txBody>
      </p:sp>
      <p:sp>
        <p:nvSpPr>
          <p:cNvPr id="7" name="Slide Number Placeholder 10"/>
          <p:cNvSpPr>
            <a:spLocks noGrp="1"/>
          </p:cNvSpPr>
          <p:nvPr>
            <p:ph type="sldNum" sz="quarter" idx="12"/>
          </p:nvPr>
        </p:nvSpPr>
        <p:spPr>
          <a:xfrm>
            <a:off x="9192685" y="6352118"/>
            <a:ext cx="2389716" cy="366183"/>
          </a:xfrm>
        </p:spPr>
        <p:txBody>
          <a:bodyPr/>
          <a:lstStyle>
            <a:lvl1pPr>
              <a:defRPr/>
            </a:lvl1pPr>
          </a:lstStyle>
          <a:p>
            <a:fld id="{066D12CD-ADFE-4D7C-B7B6-74EDCC2D8252}" type="slidenum">
              <a:rPr lang="en-US" smtClean="0"/>
              <a:t>‹#›</a:t>
            </a:fld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90936" y="80388"/>
            <a:ext cx="1591464" cy="804672"/>
          </a:xfrm>
          <a:prstGeom prst="rect">
            <a:avLst/>
          </a:prstGeom>
        </p:spPr>
      </p:pic>
      <p:pic>
        <p:nvPicPr>
          <p:cNvPr id="10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480" y="-6350"/>
            <a:ext cx="12252960" cy="68922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90936" y="80388"/>
            <a:ext cx="1591464" cy="8046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24394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480" y="-6350"/>
            <a:ext cx="12252960" cy="68922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609600" y="1600201"/>
            <a:ext cx="5384800" cy="4525433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dirty="0" smtClean="0"/>
              <a:t>Click to edit text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6197600" y="1600201"/>
            <a:ext cx="5384800" cy="4525433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dirty="0" smtClean="0"/>
              <a:t>Click to edit text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Title 17"/>
          <p:cNvSpPr>
            <a:spLocks noGrp="1"/>
          </p:cNvSpPr>
          <p:nvPr>
            <p:ph type="title" hasCustomPrompt="1"/>
          </p:nvPr>
        </p:nvSpPr>
        <p:spPr>
          <a:xfrm>
            <a:off x="609600" y="142484"/>
            <a:ext cx="10972801" cy="680480"/>
          </a:xfrm>
          <a:prstGeom prst="rect">
            <a:avLst/>
          </a:prstGeom>
        </p:spPr>
        <p:txBody>
          <a:bodyPr vert="horz" anchor="ctr" anchorCtr="0"/>
          <a:lstStyle>
            <a:lvl1pPr algn="l">
              <a:defRPr sz="3600" cap="all" baseline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title</a:t>
            </a:r>
            <a:endParaRPr lang="en-US" dirty="0"/>
          </a:p>
        </p:txBody>
      </p:sp>
      <p:sp>
        <p:nvSpPr>
          <p:cNvPr id="6" name="Footer Placeholder 7"/>
          <p:cNvSpPr>
            <a:spLocks noGrp="1"/>
          </p:cNvSpPr>
          <p:nvPr>
            <p:ph type="ftr" sz="quarter" idx="10"/>
          </p:nvPr>
        </p:nvSpPr>
        <p:spPr>
          <a:xfrm>
            <a:off x="609600" y="6352118"/>
            <a:ext cx="4980517" cy="366183"/>
          </a:xfrm>
        </p:spPr>
        <p:txBody>
          <a:bodyPr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Date Placeholder 9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fld id="{B6EF9C58-5FB0-44BE-995F-7B9E82BDB0BC}" type="datetimeFigureOut">
              <a:rPr lang="en-US" smtClean="0"/>
              <a:t>4/8/16</a:t>
            </a:fld>
            <a:endParaRPr lang="en-US"/>
          </a:p>
        </p:txBody>
      </p:sp>
      <p:sp>
        <p:nvSpPr>
          <p:cNvPr id="8" name="Slide Number Placeholder 10"/>
          <p:cNvSpPr>
            <a:spLocks noGrp="1"/>
          </p:cNvSpPr>
          <p:nvPr>
            <p:ph type="sldNum" sz="quarter" idx="12"/>
          </p:nvPr>
        </p:nvSpPr>
        <p:spPr>
          <a:xfrm>
            <a:off x="9192685" y="6352118"/>
            <a:ext cx="2389716" cy="366183"/>
          </a:xfrm>
        </p:spPr>
        <p:txBody>
          <a:bodyPr/>
          <a:lstStyle>
            <a:lvl1pPr>
              <a:defRPr/>
            </a:lvl1pPr>
          </a:lstStyle>
          <a:p>
            <a:fld id="{066D12CD-ADFE-4D7C-B7B6-74EDCC2D8252}" type="slidenum">
              <a:rPr lang="en-US" smtClean="0"/>
              <a:t>‹#›</a:t>
            </a:fld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90936" y="80388"/>
            <a:ext cx="1591464" cy="804672"/>
          </a:xfrm>
          <a:prstGeom prst="rect">
            <a:avLst/>
          </a:prstGeom>
        </p:spPr>
      </p:pic>
      <p:pic>
        <p:nvPicPr>
          <p:cNvPr id="11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480" y="-6350"/>
            <a:ext cx="12252960" cy="68922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90936" y="80388"/>
            <a:ext cx="1591464" cy="8046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39446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480" y="-6350"/>
            <a:ext cx="12252960" cy="68922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itle 17"/>
          <p:cNvSpPr>
            <a:spLocks noGrp="1"/>
          </p:cNvSpPr>
          <p:nvPr>
            <p:ph type="title" hasCustomPrompt="1"/>
          </p:nvPr>
        </p:nvSpPr>
        <p:spPr>
          <a:xfrm>
            <a:off x="609600" y="142484"/>
            <a:ext cx="10972801" cy="680480"/>
          </a:xfrm>
          <a:prstGeom prst="rect">
            <a:avLst/>
          </a:prstGeom>
        </p:spPr>
        <p:txBody>
          <a:bodyPr vert="horz" anchor="ctr" anchorCtr="0"/>
          <a:lstStyle>
            <a:lvl1pPr algn="l">
              <a:defRPr sz="3600" cap="all" baseline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title</a:t>
            </a:r>
            <a:endParaRPr lang="en-US" dirty="0"/>
          </a:p>
        </p:txBody>
      </p:sp>
      <p:sp>
        <p:nvSpPr>
          <p:cNvPr id="14" name="Content Placeholder 2"/>
          <p:cNvSpPr>
            <a:spLocks noGrp="1"/>
          </p:cNvSpPr>
          <p:nvPr>
            <p:ph idx="1" hasCustomPrompt="1"/>
          </p:nvPr>
        </p:nvSpPr>
        <p:spPr>
          <a:xfrm>
            <a:off x="4766733" y="1219914"/>
            <a:ext cx="6815667" cy="4929796"/>
          </a:xfrm>
          <a:prstGeom prst="rect">
            <a:avLst/>
          </a:prstGeom>
        </p:spPr>
        <p:txBody>
          <a:bodyPr/>
          <a:lstStyle>
            <a:lvl1pPr>
              <a:defRPr sz="2400" baseline="0"/>
            </a:lvl1pPr>
            <a:lvl2pPr>
              <a:defRPr sz="20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2667"/>
            </a:lvl6pPr>
            <a:lvl7pPr>
              <a:defRPr sz="2667"/>
            </a:lvl7pPr>
            <a:lvl8pPr>
              <a:defRPr sz="2667"/>
            </a:lvl8pPr>
            <a:lvl9pPr>
              <a:defRPr sz="2667"/>
            </a:lvl9pPr>
          </a:lstStyle>
          <a:p>
            <a:pPr lvl="0"/>
            <a:r>
              <a:rPr lang="en-US" dirty="0" smtClean="0"/>
              <a:t>Click to edit text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5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609601" y="2198741"/>
            <a:ext cx="4011084" cy="395096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 dirty="0" smtClean="0"/>
              <a:t>Click to edit text</a:t>
            </a:r>
          </a:p>
        </p:txBody>
      </p:sp>
      <p:sp>
        <p:nvSpPr>
          <p:cNvPr id="17" name="Text Placeholder 3"/>
          <p:cNvSpPr>
            <a:spLocks noGrp="1"/>
          </p:cNvSpPr>
          <p:nvPr>
            <p:ph type="body" sz="half" idx="11" hasCustomPrompt="1"/>
          </p:nvPr>
        </p:nvSpPr>
        <p:spPr>
          <a:xfrm>
            <a:off x="609599" y="1219915"/>
            <a:ext cx="4011084" cy="97882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="1"/>
            </a:lvl1pPr>
            <a:lvl2pPr marL="609585" indent="0">
              <a:buNone/>
              <a:defRPr sz="1600"/>
            </a:lvl2pPr>
            <a:lvl3pPr marL="1219170" indent="0">
              <a:buNone/>
              <a:defRPr sz="1333"/>
            </a:lvl3pPr>
            <a:lvl4pPr marL="1828754" indent="0">
              <a:buNone/>
              <a:defRPr sz="1200"/>
            </a:lvl4pPr>
            <a:lvl5pPr marL="2438339" indent="0">
              <a:buNone/>
              <a:defRPr sz="1200"/>
            </a:lvl5pPr>
            <a:lvl6pPr marL="3047924" indent="0">
              <a:buNone/>
              <a:defRPr sz="1200"/>
            </a:lvl6pPr>
            <a:lvl7pPr marL="3657509" indent="0">
              <a:buNone/>
              <a:defRPr sz="1200"/>
            </a:lvl7pPr>
            <a:lvl8pPr marL="4267093" indent="0">
              <a:buNone/>
              <a:defRPr sz="1200"/>
            </a:lvl8pPr>
            <a:lvl9pPr marL="4876678" indent="0">
              <a:buNone/>
              <a:defRPr sz="1200"/>
            </a:lvl9pPr>
          </a:lstStyle>
          <a:p>
            <a:pPr lvl="0"/>
            <a:r>
              <a:rPr lang="en-US" dirty="0" smtClean="0"/>
              <a:t>Click to edit text</a:t>
            </a:r>
          </a:p>
        </p:txBody>
      </p:sp>
      <p:sp>
        <p:nvSpPr>
          <p:cNvPr id="7" name="Footer Placeholder 7"/>
          <p:cNvSpPr>
            <a:spLocks noGrp="1"/>
          </p:cNvSpPr>
          <p:nvPr>
            <p:ph type="ftr" sz="quarter" idx="12"/>
          </p:nvPr>
        </p:nvSpPr>
        <p:spPr>
          <a:xfrm>
            <a:off x="609600" y="6352118"/>
            <a:ext cx="4980517" cy="366183"/>
          </a:xfrm>
        </p:spPr>
        <p:txBody>
          <a:bodyPr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8" name="Date Placeholder 9"/>
          <p:cNvSpPr>
            <a:spLocks noGrp="1"/>
          </p:cNvSpPr>
          <p:nvPr>
            <p:ph type="dt" sz="half" idx="13"/>
          </p:nvPr>
        </p:nvSpPr>
        <p:spPr/>
        <p:txBody>
          <a:bodyPr/>
          <a:lstStyle>
            <a:lvl1pPr>
              <a:defRPr/>
            </a:lvl1pPr>
          </a:lstStyle>
          <a:p>
            <a:fld id="{B6EF9C58-5FB0-44BE-995F-7B9E82BDB0BC}" type="datetimeFigureOut">
              <a:rPr lang="en-US" smtClean="0"/>
              <a:t>4/8/16</a:t>
            </a:fld>
            <a:endParaRPr lang="en-US"/>
          </a:p>
        </p:txBody>
      </p:sp>
      <p:sp>
        <p:nvSpPr>
          <p:cNvPr id="9" name="Slide Number Placeholder 10"/>
          <p:cNvSpPr>
            <a:spLocks noGrp="1"/>
          </p:cNvSpPr>
          <p:nvPr>
            <p:ph type="sldNum" sz="quarter" idx="14"/>
          </p:nvPr>
        </p:nvSpPr>
        <p:spPr>
          <a:xfrm>
            <a:off x="9192685" y="6352118"/>
            <a:ext cx="2389716" cy="366183"/>
          </a:xfrm>
        </p:spPr>
        <p:txBody>
          <a:bodyPr/>
          <a:lstStyle>
            <a:lvl1pPr>
              <a:defRPr/>
            </a:lvl1pPr>
          </a:lstStyle>
          <a:p>
            <a:fld id="{066D12CD-ADFE-4D7C-B7B6-74EDCC2D8252}" type="slidenum">
              <a:rPr lang="en-US" smtClean="0"/>
              <a:t>‹#›</a:t>
            </a:fld>
            <a:endParaRPr lang="en-US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90936" y="80388"/>
            <a:ext cx="1591464" cy="804672"/>
          </a:xfrm>
          <a:prstGeom prst="rect">
            <a:avLst/>
          </a:prstGeom>
        </p:spPr>
      </p:pic>
      <p:pic>
        <p:nvPicPr>
          <p:cNvPr id="12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480" y="-6350"/>
            <a:ext cx="12252960" cy="68922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90936" y="80388"/>
            <a:ext cx="1591464" cy="8046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10056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480" y="-6350"/>
            <a:ext cx="12252960" cy="68922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Title 17"/>
          <p:cNvSpPr>
            <a:spLocks noGrp="1"/>
          </p:cNvSpPr>
          <p:nvPr>
            <p:ph type="title" hasCustomPrompt="1"/>
          </p:nvPr>
        </p:nvSpPr>
        <p:spPr>
          <a:xfrm>
            <a:off x="609600" y="142484"/>
            <a:ext cx="10972801" cy="680480"/>
          </a:xfrm>
          <a:prstGeom prst="rect">
            <a:avLst/>
          </a:prstGeom>
        </p:spPr>
        <p:txBody>
          <a:bodyPr vert="horz" anchor="ctr" anchorCtr="0"/>
          <a:lstStyle>
            <a:lvl1pPr algn="l">
              <a:defRPr sz="3600" cap="all" baseline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title</a:t>
            </a:r>
            <a:endParaRPr lang="en-US" dirty="0"/>
          </a:p>
        </p:txBody>
      </p:sp>
      <p:sp>
        <p:nvSpPr>
          <p:cNvPr id="4" name="Footer Placeholder 7"/>
          <p:cNvSpPr>
            <a:spLocks noGrp="1"/>
          </p:cNvSpPr>
          <p:nvPr>
            <p:ph type="ftr" sz="quarter" idx="10"/>
          </p:nvPr>
        </p:nvSpPr>
        <p:spPr>
          <a:xfrm>
            <a:off x="609600" y="6352118"/>
            <a:ext cx="4980517" cy="366183"/>
          </a:xfrm>
        </p:spPr>
        <p:txBody>
          <a:bodyPr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Date Placeholder 9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fld id="{B6EF9C58-5FB0-44BE-995F-7B9E82BDB0BC}" type="datetimeFigureOut">
              <a:rPr lang="en-US" smtClean="0"/>
              <a:t>4/8/16</a:t>
            </a:fld>
            <a:endParaRPr lang="en-US"/>
          </a:p>
        </p:txBody>
      </p:sp>
      <p:sp>
        <p:nvSpPr>
          <p:cNvPr id="6" name="Slide Number Placeholder 10"/>
          <p:cNvSpPr>
            <a:spLocks noGrp="1"/>
          </p:cNvSpPr>
          <p:nvPr>
            <p:ph type="sldNum" sz="quarter" idx="12"/>
          </p:nvPr>
        </p:nvSpPr>
        <p:spPr>
          <a:xfrm>
            <a:off x="9192685" y="6352118"/>
            <a:ext cx="2389716" cy="366183"/>
          </a:xfrm>
        </p:spPr>
        <p:txBody>
          <a:bodyPr/>
          <a:lstStyle>
            <a:lvl1pPr>
              <a:defRPr/>
            </a:lvl1pPr>
          </a:lstStyle>
          <a:p>
            <a:fld id="{066D12CD-ADFE-4D7C-B7B6-74EDCC2D8252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90936" y="80388"/>
            <a:ext cx="1591464" cy="804672"/>
          </a:xfrm>
          <a:prstGeom prst="rect">
            <a:avLst/>
          </a:prstGeom>
        </p:spPr>
      </p:pic>
      <p:pic>
        <p:nvPicPr>
          <p:cNvPr id="9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480" y="-6350"/>
            <a:ext cx="12252960" cy="68922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90936" y="80388"/>
            <a:ext cx="1591464" cy="8046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88804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losing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480" y="0"/>
            <a:ext cx="12252960" cy="68922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Title 17"/>
          <p:cNvSpPr>
            <a:spLocks noGrp="1"/>
          </p:cNvSpPr>
          <p:nvPr>
            <p:ph type="title" hasCustomPrompt="1"/>
          </p:nvPr>
        </p:nvSpPr>
        <p:spPr>
          <a:xfrm>
            <a:off x="609600" y="2857500"/>
            <a:ext cx="10972800" cy="1143000"/>
          </a:xfrm>
          <a:prstGeom prst="rect">
            <a:avLst/>
          </a:prstGeom>
        </p:spPr>
        <p:txBody>
          <a:bodyPr vert="horz"/>
          <a:lstStyle>
            <a:lvl1pPr>
              <a:defRPr sz="4000" cap="all" baseline="0">
                <a:solidFill>
                  <a:srgbClr val="FFFFFF"/>
                </a:solidFill>
              </a:defRPr>
            </a:lvl1pPr>
          </a:lstStyle>
          <a:p>
            <a:r>
              <a:rPr lang="en-US" dirty="0" smtClean="0"/>
              <a:t>Click to edit closing message</a:t>
            </a:r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1667934" y="4614333"/>
            <a:ext cx="88561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b="0" i="0" u="none" strike="noStrike" kern="1200" baseline="0" dirty="0" smtClean="0">
                <a:solidFill>
                  <a:schemeClr val="bg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+mn-cs"/>
              </a:rPr>
              <a:t>All trademarks are the property of 360 Yield Center, its affiliates and/or its licensors. </a:t>
            </a:r>
          </a:p>
          <a:p>
            <a:pPr algn="ctr"/>
            <a:r>
              <a:rPr lang="en-US" sz="1800" b="0" i="0" u="none" strike="noStrike" kern="1200" baseline="0" dirty="0" smtClean="0">
                <a:solidFill>
                  <a:schemeClr val="bg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+mn-cs"/>
              </a:rPr>
              <a:t>©2015 360 Yield Center. All rights reserved.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480" y="0"/>
            <a:ext cx="12252960" cy="68922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667934" y="4614333"/>
            <a:ext cx="88561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b="0" i="0" u="none" strike="noStrike" kern="1200" baseline="0" dirty="0" smtClean="0">
                <a:solidFill>
                  <a:schemeClr val="bg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+mn-cs"/>
              </a:rPr>
              <a:t>All trademarks are the property of 360 Yield Center, its affiliates and/or its licensors. </a:t>
            </a:r>
          </a:p>
          <a:p>
            <a:pPr algn="ctr"/>
            <a:r>
              <a:rPr lang="en-US" sz="1800" b="0" i="0" u="none" strike="noStrike" kern="1200" baseline="0" dirty="0" smtClean="0">
                <a:solidFill>
                  <a:schemeClr val="bg1"/>
                </a:solidFill>
                <a:latin typeface="Calibri" panose="020F0502020204030204" pitchFamily="34" charset="0"/>
                <a:ea typeface="MS PGothic" panose="020B0600070205080204" pitchFamily="34" charset="-128"/>
                <a:cs typeface="+mn-cs"/>
              </a:rPr>
              <a:t>©2015 360 Yield Center. All rights reserved.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57592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480" y="0"/>
            <a:ext cx="12252960" cy="68922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3286" y="2228273"/>
            <a:ext cx="4745182" cy="240145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63345" y="2793365"/>
            <a:ext cx="41910" cy="1271270"/>
          </a:xfrm>
          <a:prstGeom prst="rect">
            <a:avLst/>
          </a:prstGeom>
        </p:spPr>
      </p:pic>
      <p:sp>
        <p:nvSpPr>
          <p:cNvPr id="12" name="Text Placeholder 11"/>
          <p:cNvSpPr>
            <a:spLocks noGrp="1"/>
          </p:cNvSpPr>
          <p:nvPr>
            <p:ph type="body" sz="quarter" idx="10"/>
          </p:nvPr>
        </p:nvSpPr>
        <p:spPr>
          <a:xfrm>
            <a:off x="6911975" y="2794000"/>
            <a:ext cx="5065713" cy="1270635"/>
          </a:xfrm>
          <a:prstGeom prst="rect">
            <a:avLst/>
          </a:prstGeom>
        </p:spPr>
        <p:txBody>
          <a:bodyPr vert="horz" anchor="ctr" anchorCtr="0"/>
          <a:lstStyle>
            <a:lvl1pPr marL="0" indent="0">
              <a:lnSpc>
                <a:spcPts val="3000"/>
              </a:lnSpc>
              <a:spcBef>
                <a:spcPts val="0"/>
              </a:spcBef>
              <a:buFontTx/>
              <a:buNone/>
              <a:defRPr sz="3000" cap="all">
                <a:solidFill>
                  <a:srgbClr val="ED232A"/>
                </a:solidFill>
                <a:latin typeface="Calibri"/>
              </a:defRPr>
            </a:lvl1pPr>
            <a:lvl2pPr marL="609585" indent="0">
              <a:buFontTx/>
              <a:buNone/>
              <a:defRPr sz="3000" cap="all">
                <a:solidFill>
                  <a:srgbClr val="ED232A"/>
                </a:solidFill>
                <a:latin typeface="Calibri"/>
              </a:defRPr>
            </a:lvl2pPr>
            <a:lvl3pPr marL="1219170" indent="0">
              <a:buFontTx/>
              <a:buNone/>
              <a:defRPr sz="3000" cap="all">
                <a:solidFill>
                  <a:srgbClr val="ED232A"/>
                </a:solidFill>
                <a:latin typeface="Calibri"/>
              </a:defRPr>
            </a:lvl3pPr>
            <a:lvl4pPr marL="1828755" indent="0">
              <a:buFontTx/>
              <a:buNone/>
              <a:defRPr sz="3000" cap="all">
                <a:solidFill>
                  <a:srgbClr val="ED232A"/>
                </a:solidFill>
                <a:latin typeface="Calibri"/>
              </a:defRPr>
            </a:lvl4pPr>
            <a:lvl5pPr marL="2438339" indent="0">
              <a:buFontTx/>
              <a:buNone/>
              <a:defRPr sz="3000" cap="all">
                <a:solidFill>
                  <a:srgbClr val="ED232A"/>
                </a:solidFill>
                <a:latin typeface="Calibri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26507117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0480" y="0"/>
            <a:ext cx="12252960" cy="68922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Title 17"/>
          <p:cNvSpPr>
            <a:spLocks noGrp="1"/>
          </p:cNvSpPr>
          <p:nvPr>
            <p:ph type="title" hasCustomPrompt="1"/>
          </p:nvPr>
        </p:nvSpPr>
        <p:spPr>
          <a:xfrm>
            <a:off x="609600" y="2857500"/>
            <a:ext cx="10972800" cy="1143000"/>
          </a:xfrm>
          <a:prstGeom prst="rect">
            <a:avLst/>
          </a:prstGeom>
        </p:spPr>
        <p:txBody>
          <a:bodyPr vert="horz"/>
          <a:lstStyle>
            <a:lvl1pPr>
              <a:defRPr sz="4000" cap="all" baseline="0">
                <a:solidFill>
                  <a:srgbClr val="FFFFFF"/>
                </a:solidFill>
              </a:defRPr>
            </a:lvl1pPr>
          </a:lstStyle>
          <a:p>
            <a:r>
              <a:rPr lang="en-US" dirty="0" smtClean="0"/>
              <a:t>Click to edit section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827022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ooter Placeholder 7"/>
          <p:cNvSpPr>
            <a:spLocks noGrp="1"/>
          </p:cNvSpPr>
          <p:nvPr>
            <p:ph type="ftr" sz="quarter" idx="3"/>
          </p:nvPr>
        </p:nvSpPr>
        <p:spPr>
          <a:xfrm>
            <a:off x="493184" y="6352118"/>
            <a:ext cx="5096933" cy="3661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6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endParaRPr lang="en-US"/>
          </a:p>
        </p:txBody>
      </p:sp>
      <p:sp>
        <p:nvSpPr>
          <p:cNvPr id="13" name="Date Placeholder 9"/>
          <p:cNvSpPr>
            <a:spLocks noGrp="1"/>
          </p:cNvSpPr>
          <p:nvPr>
            <p:ph type="dt" sz="half" idx="2"/>
          </p:nvPr>
        </p:nvSpPr>
        <p:spPr>
          <a:xfrm>
            <a:off x="6214533" y="6352118"/>
            <a:ext cx="2844800" cy="366183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600">
                <a:solidFill>
                  <a:srgbClr val="898989"/>
                </a:solidFill>
              </a:defRPr>
            </a:lvl1pPr>
          </a:lstStyle>
          <a:p>
            <a:fld id="{B6EF9C58-5FB0-44BE-995F-7B9E82BDB0BC}" type="datetimeFigureOut">
              <a:rPr lang="en-US" smtClean="0"/>
              <a:t>4/8/16</a:t>
            </a:fld>
            <a:endParaRPr lang="en-US"/>
          </a:p>
        </p:txBody>
      </p:sp>
      <p:sp>
        <p:nvSpPr>
          <p:cNvPr id="14" name="Slide Number Placeholder 10"/>
          <p:cNvSpPr>
            <a:spLocks noGrp="1"/>
          </p:cNvSpPr>
          <p:nvPr>
            <p:ph type="sldNum" sz="quarter" idx="4"/>
          </p:nvPr>
        </p:nvSpPr>
        <p:spPr>
          <a:xfrm>
            <a:off x="9192685" y="6352118"/>
            <a:ext cx="2561167" cy="366183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600">
                <a:solidFill>
                  <a:srgbClr val="898989"/>
                </a:solidFill>
              </a:defRPr>
            </a:lvl1pPr>
          </a:lstStyle>
          <a:p>
            <a:fld id="{066D12CD-ADFE-4D7C-B7B6-74EDCC2D825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53139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78" r:id="rId2"/>
    <p:sldLayoutId id="2147483679" r:id="rId3"/>
    <p:sldLayoutId id="2147483680" r:id="rId4"/>
    <p:sldLayoutId id="2147483681" r:id="rId5"/>
    <p:sldLayoutId id="2147483682" r:id="rId6"/>
    <p:sldLayoutId id="2147483683" r:id="rId7"/>
    <p:sldLayoutId id="2147483684" r:id="rId8"/>
    <p:sldLayoutId id="2147483685" r:id="rId9"/>
    <p:sldLayoutId id="2147483686" r:id="rId10"/>
    <p:sldLayoutId id="2147483687" r:id="rId11"/>
    <p:sldLayoutId id="2147483688" r:id="rId12"/>
    <p:sldLayoutId id="2147483689" r:id="rId13"/>
    <p:sldLayoutId id="2147483690" r:id="rId14"/>
  </p:sldLayoutIdLst>
  <p:txStyles>
    <p:titleStyle>
      <a:lvl1pPr algn="ctr" defTabSz="609585" rtl="0" eaLnBrk="1" fontAlgn="base" hangingPunct="1">
        <a:spcBef>
          <a:spcPct val="0"/>
        </a:spcBef>
        <a:spcAft>
          <a:spcPct val="0"/>
        </a:spcAft>
        <a:defRPr sz="5867" kern="1200">
          <a:solidFill>
            <a:schemeClr val="tx1"/>
          </a:solidFill>
          <a:latin typeface="+mj-lt"/>
          <a:ea typeface="MS PGothic" panose="020B0600070205080204" pitchFamily="34" charset="-128"/>
          <a:cs typeface="ＭＳ Ｐゴシック" charset="0"/>
        </a:defRPr>
      </a:lvl1pPr>
      <a:lvl2pPr algn="ctr" defTabSz="609585" rtl="0" eaLnBrk="1" fontAlgn="base" hangingPunct="1"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Calibri" charset="0"/>
          <a:ea typeface="MS PGothic" panose="020B0600070205080204" pitchFamily="34" charset="-128"/>
          <a:cs typeface="ＭＳ Ｐゴシック" charset="0"/>
        </a:defRPr>
      </a:lvl2pPr>
      <a:lvl3pPr algn="ctr" defTabSz="609585" rtl="0" eaLnBrk="1" fontAlgn="base" hangingPunct="1"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Calibri" charset="0"/>
          <a:ea typeface="MS PGothic" panose="020B0600070205080204" pitchFamily="34" charset="-128"/>
          <a:cs typeface="ＭＳ Ｐゴシック" charset="0"/>
        </a:defRPr>
      </a:lvl3pPr>
      <a:lvl4pPr algn="ctr" defTabSz="609585" rtl="0" eaLnBrk="1" fontAlgn="base" hangingPunct="1"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Calibri" charset="0"/>
          <a:ea typeface="MS PGothic" panose="020B0600070205080204" pitchFamily="34" charset="-128"/>
          <a:cs typeface="ＭＳ Ｐゴシック" charset="0"/>
        </a:defRPr>
      </a:lvl4pPr>
      <a:lvl5pPr algn="ctr" defTabSz="609585" rtl="0" eaLnBrk="1" fontAlgn="base" hangingPunct="1"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Calibri" charset="0"/>
          <a:ea typeface="MS PGothic" panose="020B0600070205080204" pitchFamily="34" charset="-128"/>
          <a:cs typeface="ＭＳ Ｐゴシック" charset="0"/>
        </a:defRPr>
      </a:lvl5pPr>
      <a:lvl6pPr marL="609585" algn="ctr" defTabSz="609585" rtl="0" eaLnBrk="1" fontAlgn="base" hangingPunct="1"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6pPr>
      <a:lvl7pPr marL="1219170" algn="ctr" defTabSz="609585" rtl="0" eaLnBrk="1" fontAlgn="base" hangingPunct="1"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7pPr>
      <a:lvl8pPr marL="1828754" algn="ctr" defTabSz="609585" rtl="0" eaLnBrk="1" fontAlgn="base" hangingPunct="1"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8pPr>
      <a:lvl9pPr marL="2438339" algn="ctr" defTabSz="609585" rtl="0" eaLnBrk="1" fontAlgn="base" hangingPunct="1">
        <a:spcBef>
          <a:spcPct val="0"/>
        </a:spcBef>
        <a:spcAft>
          <a:spcPct val="0"/>
        </a:spcAft>
        <a:defRPr sz="5867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457189" indent="-457189" algn="l" defTabSz="609585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4267" kern="1200">
          <a:solidFill>
            <a:schemeClr val="tx1"/>
          </a:solidFill>
          <a:latin typeface="+mn-lt"/>
          <a:ea typeface="MS PGothic" panose="020B0600070205080204" pitchFamily="34" charset="-128"/>
          <a:cs typeface="ＭＳ Ｐゴシック" charset="0"/>
        </a:defRPr>
      </a:lvl1pPr>
      <a:lvl2pPr marL="990575" indent="-380990" algn="l" defTabSz="609585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3733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2pPr>
      <a:lvl3pPr marL="1523962" indent="-304792" algn="l" defTabSz="609585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3pPr>
      <a:lvl4pPr marL="2133547" indent="-304792" algn="l" defTabSz="609585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667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4pPr>
      <a:lvl5pPr marL="2743131" indent="-304792" algn="l" defTabSz="609585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667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5pPr>
      <a:lvl6pPr marL="3352716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609585" rtl="0" eaLnBrk="1" latinLnBrk="0" hangingPunct="1">
        <a:spcBef>
          <a:spcPct val="20000"/>
        </a:spcBef>
        <a:buFont typeface="Arial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609585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9.emf"/><Relationship Id="rId3" Type="http://schemas.openxmlformats.org/officeDocument/2006/relationships/image" Target="../media/image10.emf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1.jpeg"/><Relationship Id="rId3" Type="http://schemas.openxmlformats.org/officeDocument/2006/relationships/image" Target="../media/image12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3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4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3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4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5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6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17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7.png"/><Relationship Id="rId3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8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 smtClean="0"/>
              <a:t>360 Soil Scan</a:t>
            </a:r>
            <a:r>
              <a:rPr lang="en-US" dirty="0"/>
              <a:t> 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28247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Nitrate movement 2015</a:t>
            </a:r>
          </a:p>
        </p:txBody>
      </p:sp>
      <p:pic>
        <p:nvPicPr>
          <p:cNvPr id="60419" name="Content Placeholder 5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209800" y="1144589"/>
            <a:ext cx="3810000" cy="4370387"/>
          </a:xfrm>
        </p:spPr>
      </p:pic>
      <p:pic>
        <p:nvPicPr>
          <p:cNvPr id="60420" name="Content Placeholder 7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172200" y="1144589"/>
            <a:ext cx="3810000" cy="4370387"/>
          </a:xfrm>
        </p:spPr>
      </p:pic>
      <p:sp>
        <p:nvSpPr>
          <p:cNvPr id="60421" name="TextBox 8"/>
          <p:cNvSpPr txBox="1">
            <a:spLocks noChangeArrowheads="1"/>
          </p:cNvSpPr>
          <p:nvPr/>
        </p:nvSpPr>
        <p:spPr bwMode="auto">
          <a:xfrm>
            <a:off x="3506789" y="5621339"/>
            <a:ext cx="613568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r>
              <a:rPr lang="en-US" altLang="en-US"/>
              <a:t>12” sample depth, Four weeks following application</a:t>
            </a:r>
          </a:p>
        </p:txBody>
      </p:sp>
    </p:spTree>
    <p:extLst>
      <p:ext uri="{BB962C8B-B14F-4D97-AF65-F5344CB8AC3E}">
        <p14:creationId xmlns:p14="http://schemas.microsoft.com/office/powerpoint/2010/main" val="10421526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sz="3200" dirty="0" smtClean="0"/>
              <a:t>If the results make sense you likely have enough samples to make a decision</a:t>
            </a:r>
          </a:p>
          <a:p>
            <a:r>
              <a:rPr lang="en-US" sz="3200" dirty="0" smtClean="0"/>
              <a:t>If after interpreting the results they don’t seem to make sense, we would recommend additional sampling to gain clarity</a:t>
            </a:r>
            <a:endParaRPr lang="en-US" sz="3200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Where do I sample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552274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sz="2800" dirty="0" smtClean="0"/>
              <a:t>One of the big benefits of your 360 SOILSCAN machine is that it allows you to make immediate decisions </a:t>
            </a:r>
          </a:p>
          <a:p>
            <a:pPr lvl="2"/>
            <a:r>
              <a:rPr lang="en-US" sz="2000" dirty="0" smtClean="0"/>
              <a:t>The data is closest to the decision time</a:t>
            </a:r>
          </a:p>
          <a:p>
            <a:pPr lvl="2"/>
            <a:r>
              <a:rPr lang="en-US" sz="2000" dirty="0" smtClean="0"/>
              <a:t>Reduces the likelihood of sample variability from handling</a:t>
            </a:r>
          </a:p>
          <a:p>
            <a:pPr lvl="2"/>
            <a:endParaRPr lang="en-US" sz="2000" dirty="0"/>
          </a:p>
          <a:p>
            <a:r>
              <a:rPr lang="en-US" sz="2800" dirty="0" smtClean="0"/>
              <a:t>Pull your samples as close to the time of application as possible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When do I sample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9664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sz="3200" dirty="0" smtClean="0"/>
              <a:t>Remember that we are trying to learn:</a:t>
            </a:r>
          </a:p>
          <a:p>
            <a:pPr marL="876286" lvl="1" indent="-342900">
              <a:buFont typeface="+mj-lt"/>
              <a:buAutoNum type="arabicPeriod"/>
            </a:pPr>
            <a:r>
              <a:rPr lang="en-US" sz="3200" dirty="0" smtClean="0"/>
              <a:t>Where is my N relative to my plant roots</a:t>
            </a:r>
          </a:p>
          <a:p>
            <a:pPr marL="876286" lvl="1" indent="-342900">
              <a:buFont typeface="+mj-lt"/>
              <a:buAutoNum type="arabicPeriod"/>
            </a:pPr>
            <a:r>
              <a:rPr lang="en-US" sz="3200" dirty="0" smtClean="0"/>
              <a:t>What form is it currently in</a:t>
            </a:r>
          </a:p>
          <a:p>
            <a:pPr marL="876286" lvl="1" indent="-342900">
              <a:buFont typeface="+mj-lt"/>
              <a:buAutoNum type="arabicPeriod"/>
            </a:pPr>
            <a:r>
              <a:rPr lang="en-US" sz="3200" dirty="0" smtClean="0"/>
              <a:t>How do the results affect my plans</a:t>
            </a:r>
            <a:endParaRPr lang="en-US" sz="32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do I sample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15709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sz="2800" dirty="0" smtClean="0"/>
              <a:t>For the most part we would recommend a 12” sample</a:t>
            </a:r>
          </a:p>
          <a:p>
            <a:r>
              <a:rPr lang="en-US" sz="2800" dirty="0" smtClean="0"/>
              <a:t>12” - 24” on at least some samples to understand movement</a:t>
            </a:r>
          </a:p>
          <a:p>
            <a:r>
              <a:rPr lang="en-US" sz="2800" dirty="0" smtClean="0"/>
              <a:t>There could be some exceptions</a:t>
            </a:r>
          </a:p>
          <a:p>
            <a:pPr lvl="2"/>
            <a:r>
              <a:rPr lang="en-US" sz="2800" dirty="0" smtClean="0"/>
              <a:t>How long ago do you apply the N</a:t>
            </a:r>
          </a:p>
          <a:p>
            <a:pPr lvl="2"/>
            <a:r>
              <a:rPr lang="en-US" sz="2800" dirty="0" smtClean="0"/>
              <a:t>What form was applied </a:t>
            </a:r>
          </a:p>
          <a:p>
            <a:pPr lvl="2"/>
            <a:r>
              <a:rPr lang="en-US" sz="2800" dirty="0" smtClean="0"/>
              <a:t>What has the weather been like since you applied</a:t>
            </a:r>
            <a:endParaRPr lang="en-US" sz="2800" dirty="0"/>
          </a:p>
          <a:p>
            <a:pPr lvl="2"/>
            <a:r>
              <a:rPr lang="en-US" sz="2800" dirty="0" smtClean="0"/>
              <a:t>For example: if you applied 28% UAN solution three weeks ago and you have had ½” of rain, movement is likely minimal.  This might be a good time to take a 12” sample and split it at 0-6” and 6-12” to learn about movement and conversion</a:t>
            </a:r>
            <a:endParaRPr lang="en-US" sz="28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do I sample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78908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sz="2800" dirty="0" smtClean="0"/>
              <a:t>Make sure to break up the soil as much as possible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do I handle the sample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115" y="2267524"/>
            <a:ext cx="5489801" cy="3659142"/>
          </a:xfrm>
          <a:prstGeom prst="rect">
            <a:avLst/>
          </a:prstGeom>
          <a:ln w="127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9587" y="2267524"/>
            <a:ext cx="5488713" cy="3659142"/>
          </a:xfrm>
          <a:prstGeom prst="rect">
            <a:avLst/>
          </a:prstGeom>
          <a:ln w="127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829044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sz="2800" dirty="0" smtClean="0"/>
              <a:t>Make sure to break up the soil as much as possible </a:t>
            </a:r>
          </a:p>
          <a:p>
            <a:r>
              <a:rPr lang="en-US" sz="2800" dirty="0" smtClean="0"/>
              <a:t>Insures thorough mixing and extraction of NO3- from the sample</a:t>
            </a:r>
          </a:p>
          <a:p>
            <a:r>
              <a:rPr lang="en-US" sz="2800" dirty="0" smtClean="0"/>
              <a:t>Do not wait to run the samples</a:t>
            </a:r>
          </a:p>
          <a:p>
            <a:r>
              <a:rPr lang="en-US" sz="2800" dirty="0" smtClean="0"/>
              <a:t>If you are going to wait, then get the samples on ice or in a freezer as quickly as possible</a:t>
            </a:r>
            <a:endParaRPr lang="en-US" sz="28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do I handle the sample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7805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sz="3200" dirty="0" smtClean="0"/>
              <a:t>This is where the art is critical to join with the science</a:t>
            </a:r>
          </a:p>
          <a:p>
            <a:r>
              <a:rPr lang="en-US" sz="3200" dirty="0" smtClean="0"/>
              <a:t>Understand that we are testing NO3- but also need to understand how much NH4+ may be present as well</a:t>
            </a:r>
          </a:p>
          <a:p>
            <a:r>
              <a:rPr lang="en-US" sz="3200" dirty="0" smtClean="0"/>
              <a:t>Use a local university conversion table</a:t>
            </a:r>
          </a:p>
          <a:p>
            <a:r>
              <a:rPr lang="en-US" sz="3200" dirty="0" smtClean="0"/>
              <a:t>Understand that this is a biological process and as such things like temperature, moisture, oxygen, pH, residue etc can impact these results</a:t>
            </a:r>
            <a:endParaRPr lang="en-US" sz="32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do I interpret the results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32801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805661" y="1524216"/>
            <a:ext cx="10935170" cy="4285736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much no3- should I see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1487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2415209" y="1540108"/>
            <a:ext cx="6334191" cy="5043255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different version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2995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742950" indent="-742950">
              <a:buFont typeface="+mj-lt"/>
              <a:buAutoNum type="arabicPeriod"/>
            </a:pPr>
            <a:r>
              <a:rPr lang="en-US" sz="3600" dirty="0" smtClean="0"/>
              <a:t>How should I sample?</a:t>
            </a:r>
          </a:p>
          <a:p>
            <a:pPr marL="1276336" lvl="1" indent="-742950">
              <a:buFont typeface="Wingdings" panose="05000000000000000000" pitchFamily="2" charset="2"/>
              <a:buChar char="v"/>
            </a:pPr>
            <a:r>
              <a:rPr lang="en-US" sz="3000" dirty="0" smtClean="0"/>
              <a:t>Where</a:t>
            </a:r>
          </a:p>
          <a:p>
            <a:pPr marL="1276336" lvl="1" indent="-742950">
              <a:buFont typeface="Wingdings" panose="05000000000000000000" pitchFamily="2" charset="2"/>
              <a:buChar char="v"/>
            </a:pPr>
            <a:r>
              <a:rPr lang="en-US" sz="3000" dirty="0" smtClean="0"/>
              <a:t>When </a:t>
            </a:r>
          </a:p>
          <a:p>
            <a:pPr marL="1276336" lvl="1" indent="-742950">
              <a:buFont typeface="Wingdings" panose="05000000000000000000" pitchFamily="2" charset="2"/>
              <a:buChar char="v"/>
            </a:pPr>
            <a:r>
              <a:rPr lang="en-US" sz="3000" dirty="0" smtClean="0"/>
              <a:t>How</a:t>
            </a:r>
            <a:endParaRPr lang="en-US" sz="3600" dirty="0" smtClean="0"/>
          </a:p>
          <a:p>
            <a:pPr marL="742950" indent="-742950">
              <a:buFont typeface="+mj-lt"/>
              <a:buAutoNum type="arabicPeriod"/>
            </a:pPr>
            <a:r>
              <a:rPr lang="en-US" sz="3600" dirty="0" smtClean="0"/>
              <a:t>How do I interpret the results?</a:t>
            </a:r>
          </a:p>
          <a:p>
            <a:pPr marL="742950" indent="-742950">
              <a:buFont typeface="+mj-lt"/>
              <a:buAutoNum type="arabicPeriod"/>
            </a:pPr>
            <a:r>
              <a:rPr lang="en-US" sz="3600" dirty="0" smtClean="0"/>
              <a:t>What about pH?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Overview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80701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sz="3200" dirty="0" smtClean="0"/>
              <a:t>At planting the grower applied 20 gal of 28% via weed-n-feed worked in, corn bean rotation, 3.5 % OM prairie type soil  </a:t>
            </a:r>
          </a:p>
          <a:p>
            <a:pPr lvl="1"/>
            <a:r>
              <a:rPr lang="en-US" sz="2600" dirty="0" smtClean="0"/>
              <a:t>Timing - about 22 days ago </a:t>
            </a:r>
          </a:p>
          <a:p>
            <a:pPr lvl="1"/>
            <a:r>
              <a:rPr lang="en-US" sz="2600" dirty="0" smtClean="0"/>
              <a:t>Rainfall – around 3” of rain in two separate steady rainfall events</a:t>
            </a:r>
          </a:p>
          <a:p>
            <a:pPr lvl="1"/>
            <a:r>
              <a:rPr lang="en-US" sz="2600" dirty="0" smtClean="0"/>
              <a:t>Temperatures – fairly normal </a:t>
            </a:r>
          </a:p>
          <a:p>
            <a:pPr lvl="1"/>
            <a:endParaRPr lang="en-US" sz="2600" dirty="0"/>
          </a:p>
          <a:p>
            <a:r>
              <a:rPr lang="en-US" sz="3200" dirty="0" smtClean="0"/>
              <a:t>In this case do you believe the grower has experienced much denitrification, volatilization or leaching</a:t>
            </a:r>
            <a:endParaRPr lang="en-US" sz="32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Lets work through an example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5838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805661" y="1524216"/>
            <a:ext cx="10935170" cy="4285736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much no3- should I see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1157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>
          <a:xfrm>
            <a:off x="581320" y="1326823"/>
            <a:ext cx="10972800" cy="4525433"/>
          </a:xfrm>
        </p:spPr>
        <p:txBody>
          <a:bodyPr/>
          <a:lstStyle/>
          <a:p>
            <a:r>
              <a:rPr lang="en-US" dirty="0" smtClean="0"/>
              <a:t>Based on the information how much NO3- would you expect to find</a:t>
            </a:r>
          </a:p>
          <a:p>
            <a:pPr lvl="1"/>
            <a:r>
              <a:rPr lang="en-US" sz="2000" dirty="0" smtClean="0"/>
              <a:t>~ 60 </a:t>
            </a:r>
            <a:r>
              <a:rPr lang="en-US" sz="2000" dirty="0" err="1" smtClean="0"/>
              <a:t>lbs</a:t>
            </a:r>
            <a:r>
              <a:rPr lang="en-US" sz="2000" dirty="0" smtClean="0"/>
              <a:t> N applied</a:t>
            </a:r>
          </a:p>
          <a:p>
            <a:pPr lvl="1"/>
            <a:r>
              <a:rPr lang="en-US" sz="2000" dirty="0" smtClean="0"/>
              <a:t>Likely low loss</a:t>
            </a:r>
          </a:p>
          <a:p>
            <a:pPr lvl="1"/>
            <a:r>
              <a:rPr lang="en-US" sz="2000" dirty="0" smtClean="0"/>
              <a:t>Should expect some mineralization ~ maybe 15 </a:t>
            </a:r>
            <a:r>
              <a:rPr lang="en-US" sz="2000" dirty="0" err="1" smtClean="0"/>
              <a:t>lbs</a:t>
            </a:r>
            <a:r>
              <a:rPr lang="en-US" sz="2000" dirty="0" smtClean="0"/>
              <a:t> +/-</a:t>
            </a:r>
          </a:p>
          <a:p>
            <a:pPr lvl="1"/>
            <a:endParaRPr lang="en-US" dirty="0"/>
          </a:p>
          <a:p>
            <a:r>
              <a:rPr lang="en-US" dirty="0" smtClean="0"/>
              <a:t>Based on what I know I am going to pull a 12” sample because of the weather and rapid growth of the crop</a:t>
            </a:r>
          </a:p>
          <a:p>
            <a:r>
              <a:rPr lang="en-US" dirty="0" smtClean="0"/>
              <a:t>Because it was not banded I am going to pull </a:t>
            </a:r>
            <a:r>
              <a:rPr lang="en-US" dirty="0" smtClean="0"/>
              <a:t>samples from </a:t>
            </a:r>
            <a:r>
              <a:rPr lang="en-US" dirty="0" smtClean="0"/>
              <a:t>three or four spots across the row</a:t>
            </a:r>
          </a:p>
          <a:p>
            <a:r>
              <a:rPr lang="en-US" dirty="0" smtClean="0"/>
              <a:t>Based on what I know I doubt there has been excessive loss</a:t>
            </a:r>
          </a:p>
          <a:p>
            <a:r>
              <a:rPr lang="en-US" dirty="0" smtClean="0"/>
              <a:t>SO: </a:t>
            </a:r>
            <a:r>
              <a:rPr lang="en-US" dirty="0" smtClean="0"/>
              <a:t>60 </a:t>
            </a:r>
            <a:r>
              <a:rPr lang="en-US" dirty="0" err="1" smtClean="0"/>
              <a:t>lbs</a:t>
            </a:r>
            <a:r>
              <a:rPr lang="en-US" dirty="0" smtClean="0"/>
              <a:t> </a:t>
            </a:r>
            <a:r>
              <a:rPr lang="en-US" dirty="0" smtClean="0"/>
              <a:t>at 60% conversion (3 weeks)  = 36 </a:t>
            </a:r>
            <a:r>
              <a:rPr lang="en-US" dirty="0" err="1" smtClean="0"/>
              <a:t>lbs</a:t>
            </a:r>
            <a:r>
              <a:rPr lang="en-US" dirty="0" smtClean="0"/>
              <a:t> of NO</a:t>
            </a:r>
            <a:r>
              <a:rPr lang="en-US" sz="1800" dirty="0" smtClean="0"/>
              <a:t>3</a:t>
            </a:r>
            <a:r>
              <a:rPr lang="en-US" dirty="0" smtClean="0"/>
              <a:t>- and about 24 </a:t>
            </a:r>
            <a:r>
              <a:rPr lang="en-US" dirty="0" err="1" smtClean="0"/>
              <a:t>lbs</a:t>
            </a:r>
            <a:r>
              <a:rPr lang="en-US" dirty="0" smtClean="0"/>
              <a:t> of NH</a:t>
            </a:r>
            <a:r>
              <a:rPr lang="en-US" sz="1800" dirty="0" smtClean="0"/>
              <a:t>4</a:t>
            </a:r>
            <a:r>
              <a:rPr lang="en-US" dirty="0" smtClean="0"/>
              <a:t>+</a:t>
            </a:r>
          </a:p>
          <a:p>
            <a:r>
              <a:rPr lang="en-US" dirty="0" smtClean="0"/>
              <a:t>Plus I should find a little additional N from mineralization so I am going to figure there should be around </a:t>
            </a:r>
            <a:r>
              <a:rPr lang="en-US" dirty="0" smtClean="0"/>
              <a:t>36 </a:t>
            </a:r>
            <a:r>
              <a:rPr lang="en-US" dirty="0" err="1" smtClean="0"/>
              <a:t>lbs</a:t>
            </a:r>
            <a:r>
              <a:rPr lang="en-US" dirty="0" smtClean="0"/>
              <a:t> of NO</a:t>
            </a:r>
            <a:r>
              <a:rPr lang="en-US" sz="1800" dirty="0" smtClean="0"/>
              <a:t>3</a:t>
            </a:r>
            <a:r>
              <a:rPr lang="en-US" dirty="0" smtClean="0"/>
              <a:t>- in my sample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do I interpret the results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8220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sz="2800" dirty="0" smtClean="0"/>
              <a:t>When I pull a 12” sample what number should I expect to find in this case?</a:t>
            </a:r>
          </a:p>
          <a:p>
            <a:r>
              <a:rPr lang="en-US" sz="2800" dirty="0" smtClean="0"/>
              <a:t>A 12” sample is approximately 4 million pounds of soil.  So to convert the 360 SOILSCAN reading to </a:t>
            </a:r>
            <a:r>
              <a:rPr lang="en-US" sz="2800" dirty="0" err="1" smtClean="0"/>
              <a:t>lbs</a:t>
            </a:r>
            <a:r>
              <a:rPr lang="en-US" sz="2800" dirty="0" smtClean="0"/>
              <a:t> I will </a:t>
            </a:r>
            <a:r>
              <a:rPr lang="en-US" sz="2800" dirty="0" smtClean="0"/>
              <a:t>multiply my </a:t>
            </a:r>
            <a:r>
              <a:rPr lang="en-US" sz="2800" dirty="0" smtClean="0"/>
              <a:t>ppm number by </a:t>
            </a:r>
            <a:r>
              <a:rPr lang="en-US" sz="2800" dirty="0" smtClean="0"/>
              <a:t>3.6</a:t>
            </a:r>
            <a:endParaRPr lang="en-US" sz="2800" dirty="0" smtClean="0"/>
          </a:p>
          <a:p>
            <a:r>
              <a:rPr lang="en-US" sz="2800" dirty="0" smtClean="0"/>
              <a:t>Based on the weather, conversion etc before I pull my </a:t>
            </a:r>
            <a:r>
              <a:rPr lang="en-US" sz="2800" dirty="0" smtClean="0"/>
              <a:t>sample, </a:t>
            </a:r>
            <a:r>
              <a:rPr lang="en-US" sz="2800" dirty="0" smtClean="0"/>
              <a:t>I know I should expect a ppm number of about 10 ppm because </a:t>
            </a:r>
            <a:r>
              <a:rPr lang="en-US" sz="2800" dirty="0" smtClean="0"/>
              <a:t>36 </a:t>
            </a:r>
            <a:r>
              <a:rPr lang="en-US" sz="2800" dirty="0" err="1" smtClean="0"/>
              <a:t>lbs</a:t>
            </a:r>
            <a:r>
              <a:rPr lang="en-US" sz="2800" dirty="0" smtClean="0"/>
              <a:t> </a:t>
            </a:r>
          </a:p>
          <a:p>
            <a:r>
              <a:rPr lang="en-US" sz="2800" dirty="0" smtClean="0"/>
              <a:t>Therefore my 360 SOILSCAN reading should be somewhere around the 8-12 ppm range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do I interpret the results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1467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>
          <a:xfrm>
            <a:off x="559904" y="1272210"/>
            <a:ext cx="11342286" cy="4525433"/>
          </a:xfrm>
        </p:spPr>
        <p:txBody>
          <a:bodyPr/>
          <a:lstStyle/>
          <a:p>
            <a:r>
              <a:rPr lang="en-US" sz="2800" dirty="0" smtClean="0"/>
              <a:t>Let’s say you took two samples in the dark ground and two in the light ground</a:t>
            </a:r>
          </a:p>
          <a:p>
            <a:r>
              <a:rPr lang="en-US" sz="2800" dirty="0" smtClean="0"/>
              <a:t>In the dark ground the two composite samples read 12 ppm and 14 ppm</a:t>
            </a:r>
          </a:p>
          <a:p>
            <a:r>
              <a:rPr lang="en-US" sz="2800" dirty="0" smtClean="0"/>
              <a:t>On the light ground the two composite samples read 9 ppm and 10 </a:t>
            </a:r>
            <a:r>
              <a:rPr lang="en-US" sz="2800" dirty="0" smtClean="0"/>
              <a:t>ppm</a:t>
            </a:r>
            <a:endParaRPr lang="en-US" sz="2800" dirty="0"/>
          </a:p>
          <a:p>
            <a:r>
              <a:rPr lang="en-US" sz="2800" dirty="0" smtClean="0"/>
              <a:t>Question #1): Do you believe the samples to be fairly good samples</a:t>
            </a:r>
            <a:r>
              <a:rPr lang="en-US" sz="2800" dirty="0" smtClean="0"/>
              <a:t>?</a:t>
            </a:r>
            <a:endParaRPr lang="en-US" sz="2800" dirty="0"/>
          </a:p>
          <a:p>
            <a:r>
              <a:rPr lang="en-US" sz="2800" dirty="0" smtClean="0"/>
              <a:t>Question #2): what would you recommend to the grower based on what you found</a:t>
            </a:r>
            <a:r>
              <a:rPr lang="en-US" sz="2800" dirty="0" smtClean="0"/>
              <a:t>?</a:t>
            </a:r>
            <a:endParaRPr lang="en-US" sz="2800" dirty="0"/>
          </a:p>
          <a:p>
            <a:r>
              <a:rPr lang="en-US" sz="2800" dirty="0" smtClean="0"/>
              <a:t>Question #3) As you run the N calculator on the 360 SOILSCAN app what should you tell the grower?</a:t>
            </a:r>
            <a:endParaRPr lang="en-US" sz="28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do I interpret the results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15949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>
          <a:xfrm>
            <a:off x="589722" y="1292088"/>
            <a:ext cx="11297478" cy="4525433"/>
          </a:xfrm>
        </p:spPr>
        <p:txBody>
          <a:bodyPr/>
          <a:lstStyle/>
          <a:p>
            <a:r>
              <a:rPr lang="en-US" sz="2800" dirty="0" smtClean="0"/>
              <a:t>Grower applied 120 </a:t>
            </a:r>
            <a:r>
              <a:rPr lang="en-US" sz="2800" dirty="0" err="1" smtClean="0"/>
              <a:t>lbs</a:t>
            </a:r>
            <a:r>
              <a:rPr lang="en-US" sz="2800" dirty="0" smtClean="0"/>
              <a:t> base rate of anhydrous </a:t>
            </a:r>
            <a:r>
              <a:rPr lang="en-US" sz="2800" dirty="0" err="1" smtClean="0"/>
              <a:t>unstabilized</a:t>
            </a:r>
            <a:r>
              <a:rPr lang="en-US" sz="2800" dirty="0" smtClean="0"/>
              <a:t> on April 15</a:t>
            </a:r>
            <a:r>
              <a:rPr lang="en-US" sz="2800" baseline="30000" dirty="0" smtClean="0"/>
              <a:t>th</a:t>
            </a:r>
            <a:r>
              <a:rPr lang="en-US" sz="2800" dirty="0" smtClean="0"/>
              <a:t>  </a:t>
            </a:r>
            <a:endParaRPr lang="en-US" sz="2800" baseline="30000" dirty="0" smtClean="0"/>
          </a:p>
          <a:p>
            <a:r>
              <a:rPr lang="en-US" sz="2800" dirty="0" smtClean="0"/>
              <a:t>Grower added an additional 10 </a:t>
            </a:r>
            <a:r>
              <a:rPr lang="en-US" sz="2800" dirty="0" err="1" smtClean="0"/>
              <a:t>lbs</a:t>
            </a:r>
            <a:r>
              <a:rPr lang="en-US" sz="2800" dirty="0" smtClean="0"/>
              <a:t> in the starter</a:t>
            </a:r>
          </a:p>
          <a:p>
            <a:r>
              <a:rPr lang="en-US" sz="2800" dirty="0" smtClean="0"/>
              <a:t>He planted May 1</a:t>
            </a:r>
            <a:r>
              <a:rPr lang="en-US" sz="2800" baseline="30000" dirty="0" smtClean="0"/>
              <a:t>st</a:t>
            </a:r>
            <a:endParaRPr lang="en-US" sz="2800" dirty="0" smtClean="0"/>
          </a:p>
          <a:p>
            <a:r>
              <a:rPr lang="en-US" sz="2800" dirty="0" smtClean="0"/>
              <a:t>He is ready to apply his first </a:t>
            </a:r>
            <a:r>
              <a:rPr lang="en-US" sz="2800" dirty="0" err="1" smtClean="0"/>
              <a:t>sidedress</a:t>
            </a:r>
            <a:r>
              <a:rPr lang="en-US" sz="2800" dirty="0" smtClean="0"/>
              <a:t> </a:t>
            </a:r>
            <a:r>
              <a:rPr lang="en-US" sz="2800" dirty="0" smtClean="0"/>
              <a:t>application using a YDROP sidedress system at V5/V6 and today’s date is June 6</a:t>
            </a:r>
            <a:r>
              <a:rPr lang="en-US" sz="2800" baseline="30000" dirty="0" smtClean="0"/>
              <a:t>th</a:t>
            </a:r>
            <a:endParaRPr lang="en-US" sz="2800" dirty="0" smtClean="0"/>
          </a:p>
          <a:p>
            <a:r>
              <a:rPr lang="en-US" sz="2800" dirty="0" smtClean="0"/>
              <a:t>The weather was very cold through the end of April and then a warm front came through and it has been very nice since the beginning of May</a:t>
            </a:r>
          </a:p>
          <a:p>
            <a:r>
              <a:rPr lang="en-US" sz="2800" dirty="0" smtClean="0"/>
              <a:t>I go sample at 12” depth</a:t>
            </a:r>
          </a:p>
          <a:p>
            <a:r>
              <a:rPr lang="en-US" sz="2800" dirty="0" smtClean="0"/>
              <a:t>I run my SOIL SCAN samples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One more example to explore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9158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sz="2800" dirty="0" smtClean="0"/>
              <a:t>I am going to assume that since it was pretty cold early and then warmed up that my anhydrous has converted at about 75-80%.  So 120 </a:t>
            </a:r>
            <a:r>
              <a:rPr lang="en-US" sz="2800" dirty="0" err="1" smtClean="0"/>
              <a:t>lbs</a:t>
            </a:r>
            <a:r>
              <a:rPr lang="en-US" sz="2800" dirty="0" smtClean="0"/>
              <a:t> x .8 = 96 </a:t>
            </a:r>
            <a:r>
              <a:rPr lang="en-US" sz="2800" dirty="0" err="1" smtClean="0"/>
              <a:t>lbs</a:t>
            </a:r>
            <a:r>
              <a:rPr lang="en-US" sz="2800" dirty="0" smtClean="0"/>
              <a:t> total of my applied N should be in the Nitrate form</a:t>
            </a:r>
          </a:p>
          <a:p>
            <a:r>
              <a:rPr lang="en-US" sz="2800" dirty="0" smtClean="0"/>
              <a:t>Plus I should have some mineralized plus the 10 </a:t>
            </a:r>
            <a:r>
              <a:rPr lang="en-US" sz="2800" dirty="0" err="1" smtClean="0"/>
              <a:t>lbs</a:t>
            </a:r>
            <a:r>
              <a:rPr lang="en-US" sz="2800" dirty="0" smtClean="0"/>
              <a:t> from starter so maybe 100 or so pounds but some of that has likely been taken up by the plant</a:t>
            </a:r>
          </a:p>
          <a:p>
            <a:r>
              <a:rPr lang="en-US" sz="2800" dirty="0" smtClean="0"/>
              <a:t>Your </a:t>
            </a:r>
            <a:r>
              <a:rPr lang="en-US" sz="2800" dirty="0" smtClean="0"/>
              <a:t>SOILSCAN </a:t>
            </a:r>
            <a:r>
              <a:rPr lang="en-US" sz="2800" dirty="0" smtClean="0"/>
              <a:t>results come back and they should a reading of 14 ppm</a:t>
            </a:r>
          </a:p>
          <a:p>
            <a:r>
              <a:rPr lang="en-US" sz="2800" dirty="0" smtClean="0"/>
              <a:t>What would you do?  What do you ask this grower?</a:t>
            </a:r>
            <a:endParaRPr lang="en-US" sz="28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Let’s walk through this example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9852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2415209" y="1540108"/>
            <a:ext cx="6334191" cy="5043255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different version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82341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886428" y="1772333"/>
            <a:ext cx="10871508" cy="3950041"/>
          </a:xfrm>
          <a:prstGeom prst="rect">
            <a:avLst/>
          </a:prstGeo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much no3- have I lost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20412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>
          <a:xfrm>
            <a:off x="581320" y="1204275"/>
            <a:ext cx="10972800" cy="4525433"/>
          </a:xfrm>
        </p:spPr>
        <p:txBody>
          <a:bodyPr/>
          <a:lstStyle/>
          <a:p>
            <a:r>
              <a:rPr lang="en-US" dirty="0" smtClean="0"/>
              <a:t>360 SOILSCAN measures the pH of the water in your soil</a:t>
            </a:r>
          </a:p>
          <a:p>
            <a:r>
              <a:rPr lang="en-US" dirty="0" smtClean="0"/>
              <a:t>Why is water pH important?</a:t>
            </a:r>
          </a:p>
          <a:p>
            <a:pPr lvl="1"/>
            <a:r>
              <a:rPr lang="en-US" dirty="0" smtClean="0"/>
              <a:t>pH helps determine the solubility of nutrients and thus their availability for plant uptake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about pH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52381" y="2592372"/>
            <a:ext cx="5583835" cy="40110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462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>
          <a:xfrm>
            <a:off x="514710" y="1298276"/>
            <a:ext cx="10972800" cy="4525433"/>
          </a:xfrm>
        </p:spPr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n-US" sz="3200" dirty="0" smtClean="0"/>
              <a:t>Where should I sample?</a:t>
            </a:r>
          </a:p>
          <a:p>
            <a:pPr marL="990586" lvl="1" indent="-457200">
              <a:buFont typeface="Wingdings" panose="05000000000000000000" pitchFamily="2" charset="2"/>
              <a:buChar char="v"/>
            </a:pPr>
            <a:r>
              <a:rPr lang="en-US" sz="2800" dirty="0" smtClean="0"/>
              <a:t>How was the N applied</a:t>
            </a:r>
          </a:p>
          <a:p>
            <a:pPr marL="990586" lvl="1" indent="-457200">
              <a:buFont typeface="Wingdings" panose="05000000000000000000" pitchFamily="2" charset="2"/>
              <a:buChar char="v"/>
            </a:pPr>
            <a:r>
              <a:rPr lang="en-US" sz="2800" dirty="0" smtClean="0"/>
              <a:t>How do I plan to apply my N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200" dirty="0" smtClean="0"/>
              <a:t>When do I sample?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200" dirty="0" smtClean="0"/>
              <a:t>How do I sample?</a:t>
            </a:r>
          </a:p>
          <a:p>
            <a:pPr marL="1047736" lvl="1" indent="-514350">
              <a:buFont typeface="Wingdings" panose="05000000000000000000" pitchFamily="2" charset="2"/>
              <a:buChar char="v"/>
            </a:pPr>
            <a:r>
              <a:rPr lang="en-US" sz="2800" dirty="0" smtClean="0"/>
              <a:t>What depth</a:t>
            </a:r>
          </a:p>
          <a:p>
            <a:pPr marL="1047736" lvl="1" indent="-514350">
              <a:buFont typeface="Wingdings" panose="05000000000000000000" pitchFamily="2" charset="2"/>
              <a:buChar char="v"/>
            </a:pPr>
            <a:r>
              <a:rPr lang="en-US" sz="2800" dirty="0" smtClean="0"/>
              <a:t>How many probes per sample</a:t>
            </a:r>
          </a:p>
          <a:p>
            <a:pPr marL="1047736" lvl="1" indent="-514350">
              <a:buFont typeface="Wingdings" panose="05000000000000000000" pitchFamily="2" charset="2"/>
              <a:buChar char="v"/>
            </a:pPr>
            <a:r>
              <a:rPr lang="en-US" sz="2800" dirty="0" smtClean="0"/>
              <a:t>How do I handle the sample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1) How should I sample for nitrates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98043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>
          <a:xfrm>
            <a:off x="609600" y="1225485"/>
            <a:ext cx="10972800" cy="5260156"/>
          </a:xfrm>
        </p:spPr>
        <p:txBody>
          <a:bodyPr/>
          <a:lstStyle/>
          <a:p>
            <a:r>
              <a:rPr lang="en-US" dirty="0"/>
              <a:t>I</a:t>
            </a:r>
            <a:r>
              <a:rPr lang="en-US" dirty="0" smtClean="0"/>
              <a:t>mportant in the degradation of certain herbicides</a:t>
            </a:r>
          </a:p>
          <a:p>
            <a:r>
              <a:rPr lang="en-US" dirty="0" smtClean="0"/>
              <a:t>Mineralization of Organic matter decreases as pH declines</a:t>
            </a:r>
            <a:endParaRPr lang="en-US" dirty="0"/>
          </a:p>
          <a:p>
            <a:r>
              <a:rPr lang="en-US" dirty="0" smtClean="0"/>
              <a:t>pH imbalances dramatically impact biological and enzymatic activity in your soils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is </a:t>
            </a:r>
            <a:r>
              <a:rPr lang="en-US" dirty="0" err="1" smtClean="0"/>
              <a:t>ph</a:t>
            </a:r>
            <a:r>
              <a:rPr lang="en-US" dirty="0"/>
              <a:t> </a:t>
            </a:r>
            <a:r>
              <a:rPr lang="en-US" dirty="0" smtClean="0"/>
              <a:t>important</a:t>
            </a: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195836"/>
              </p:ext>
            </p:extLst>
          </p:nvPr>
        </p:nvGraphicFramePr>
        <p:xfrm>
          <a:off x="809919" y="2859237"/>
          <a:ext cx="10515600" cy="3566160"/>
        </p:xfrm>
        <a:graphic>
          <a:graphicData uri="http://schemas.openxmlformats.org/drawingml/2006/table">
            <a:tbl>
              <a:tblPr/>
              <a:tblGrid>
                <a:gridCol w="3470148"/>
                <a:gridCol w="3470148"/>
                <a:gridCol w="3575304"/>
              </a:tblGrid>
              <a:tr h="0">
                <a:tc gridSpan="3">
                  <a:txBody>
                    <a:bodyPr/>
                    <a:lstStyle/>
                    <a:p>
                      <a:r>
                        <a:rPr lang="en-US" dirty="0"/>
                        <a:t>Table 2: Maximum, minimum, and optimum pH values for microbial groups. (adapted from Smith and Doran 1996)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en-US"/>
                        <a:t>Microorganisms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Range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Optimum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en-US"/>
                        <a:t>Bacteria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5 - 9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7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en-US"/>
                        <a:t>Actinomycetes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6.5 - 9.5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8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en-US"/>
                        <a:t>Fungi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2 - 7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5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en-US"/>
                        <a:t>Blue green bacteria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6 - 9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&gt; 7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en-US"/>
                        <a:t>Protozoa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/>
                        <a:t>5 - 8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&gt; 7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155419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Use the pH sensor as a diagnostic tool to help understand some of the issues that could be cropping up in your field</a:t>
            </a:r>
          </a:p>
          <a:p>
            <a:r>
              <a:rPr lang="en-US" dirty="0" smtClean="0"/>
              <a:t>Do you have some weedy spots?</a:t>
            </a:r>
          </a:p>
          <a:p>
            <a:r>
              <a:rPr lang="en-US" dirty="0" smtClean="0"/>
              <a:t>Do you have areas in the field where the crops never seem to look right</a:t>
            </a:r>
          </a:p>
          <a:p>
            <a:r>
              <a:rPr lang="en-US" dirty="0" smtClean="0"/>
              <a:t>The pH meter is a great tool to help diagnose some of these issues</a:t>
            </a:r>
          </a:p>
          <a:p>
            <a:r>
              <a:rPr lang="en-US" dirty="0" smtClean="0"/>
              <a:t>Recommend a 6” sample depth in conventional till</a:t>
            </a:r>
          </a:p>
          <a:p>
            <a:r>
              <a:rPr lang="en-US" dirty="0" smtClean="0"/>
              <a:t>Recommend a 0-3” and 3-6” sample in no-till 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is </a:t>
            </a:r>
            <a:r>
              <a:rPr lang="en-US" dirty="0" err="1" smtClean="0"/>
              <a:t>ph</a:t>
            </a:r>
            <a:r>
              <a:rPr lang="en-US" dirty="0" smtClean="0"/>
              <a:t> important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76281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1109" y="1285336"/>
            <a:ext cx="7342018" cy="5506514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SOILSCAN Overview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98198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v"/>
            </a:pPr>
            <a:r>
              <a:rPr lang="en-US" sz="2800" dirty="0" smtClean="0"/>
              <a:t>Definitely art AND science involved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sz="2800" dirty="0" smtClean="0"/>
              <a:t>Understand the conversion process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sz="2800" dirty="0" smtClean="0"/>
              <a:t>Estimate the amount of both NH4+ and NO3-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sz="2800" dirty="0" smtClean="0"/>
              <a:t>Do the results makes sense 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sz="2800" dirty="0" smtClean="0"/>
              <a:t>Utilize the N calculator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sz="2800" dirty="0" smtClean="0"/>
              <a:t>Then decide:</a:t>
            </a:r>
          </a:p>
          <a:p>
            <a:pPr marL="1676370" lvl="2" indent="-457200">
              <a:buFont typeface="+mj-lt"/>
              <a:buAutoNum type="arabicPeriod"/>
            </a:pPr>
            <a:r>
              <a:rPr lang="en-US" sz="2800" dirty="0" smtClean="0"/>
              <a:t>Am I on track</a:t>
            </a:r>
          </a:p>
          <a:p>
            <a:pPr marL="1676370" lvl="2" indent="-457200">
              <a:buFont typeface="+mj-lt"/>
              <a:buAutoNum type="arabicPeriod"/>
            </a:pPr>
            <a:r>
              <a:rPr lang="en-US" sz="2800" dirty="0" smtClean="0"/>
              <a:t>Have a incurred losses</a:t>
            </a:r>
          </a:p>
          <a:p>
            <a:pPr marL="1676370" lvl="2" indent="-457200">
              <a:buFont typeface="+mj-lt"/>
              <a:buAutoNum type="arabicPeriod"/>
            </a:pPr>
            <a:r>
              <a:rPr lang="en-US" sz="2800" dirty="0" smtClean="0"/>
              <a:t>Yellow light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2) How do I interpret the results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4729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sz="3200" dirty="0" smtClean="0"/>
              <a:t>Remember that this is a decision process</a:t>
            </a:r>
          </a:p>
          <a:p>
            <a:r>
              <a:rPr lang="en-US" sz="3200" dirty="0" smtClean="0"/>
              <a:t>Consistency and accuracy are critical- sampling is the hard part</a:t>
            </a:r>
          </a:p>
          <a:p>
            <a:r>
              <a:rPr lang="en-US" sz="3200" dirty="0" smtClean="0"/>
              <a:t>Much more error from sampling procedure than measurement</a:t>
            </a:r>
          </a:p>
          <a:p>
            <a:r>
              <a:rPr lang="en-US" sz="3200" dirty="0" smtClean="0"/>
              <a:t>Do you plan to VR or flat rate</a:t>
            </a:r>
          </a:p>
          <a:p>
            <a:pPr lvl="1"/>
            <a:r>
              <a:rPr lang="en-US" sz="2400" dirty="0" smtClean="0"/>
              <a:t>VR would require higher fidelity of data so more samples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Where should I sample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6797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Where do I sample</a:t>
            </a:r>
            <a:endParaRPr lang="en-US" dirty="0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337" y="1106912"/>
            <a:ext cx="5616727" cy="5512009"/>
          </a:xfrm>
        </p:spPr>
      </p:pic>
      <p:sp>
        <p:nvSpPr>
          <p:cNvPr id="9" name="Multiply 8"/>
          <p:cNvSpPr/>
          <p:nvPr/>
        </p:nvSpPr>
        <p:spPr>
          <a:xfrm>
            <a:off x="1558977" y="1933731"/>
            <a:ext cx="404734" cy="239843"/>
          </a:xfrm>
          <a:prstGeom prst="mathMultiply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Multiply 9"/>
          <p:cNvSpPr/>
          <p:nvPr/>
        </p:nvSpPr>
        <p:spPr>
          <a:xfrm>
            <a:off x="2873333" y="2188564"/>
            <a:ext cx="404734" cy="239843"/>
          </a:xfrm>
          <a:prstGeom prst="mathMultiply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Multiply 10"/>
          <p:cNvSpPr/>
          <p:nvPr/>
        </p:nvSpPr>
        <p:spPr>
          <a:xfrm>
            <a:off x="1306643" y="3032871"/>
            <a:ext cx="404734" cy="239843"/>
          </a:xfrm>
          <a:prstGeom prst="mathMultiply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267338" y="5536367"/>
            <a:ext cx="561672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chemeClr val="bg1"/>
                </a:solidFill>
              </a:rPr>
              <a:t>Single Rate</a:t>
            </a:r>
            <a:endParaRPr lang="en-US" sz="4000" b="1" dirty="0">
              <a:solidFill>
                <a:schemeClr val="bg1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6399555" y="5447423"/>
            <a:ext cx="561672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chemeClr val="bg1"/>
                </a:solidFill>
              </a:rPr>
              <a:t>Variable Rate</a:t>
            </a:r>
            <a:endParaRPr lang="en-US" sz="4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5710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Where do I sample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9949" y="1106912"/>
            <a:ext cx="5478871" cy="5512009"/>
          </a:xfrm>
          <a:prstGeom prst="rect">
            <a:avLst/>
          </a:prstGeom>
        </p:spPr>
      </p:pic>
      <p:pic>
        <p:nvPicPr>
          <p:cNvPr id="8" name="Content Placeholder 7"/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7337" y="1106912"/>
            <a:ext cx="5616727" cy="5512009"/>
          </a:xfrm>
        </p:spPr>
      </p:pic>
      <p:sp>
        <p:nvSpPr>
          <p:cNvPr id="9" name="Multiply 8"/>
          <p:cNvSpPr/>
          <p:nvPr/>
        </p:nvSpPr>
        <p:spPr>
          <a:xfrm>
            <a:off x="1558977" y="1933731"/>
            <a:ext cx="404734" cy="239843"/>
          </a:xfrm>
          <a:prstGeom prst="mathMultiply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Multiply 9"/>
          <p:cNvSpPr/>
          <p:nvPr/>
        </p:nvSpPr>
        <p:spPr>
          <a:xfrm>
            <a:off x="2873333" y="2188564"/>
            <a:ext cx="404734" cy="239843"/>
          </a:xfrm>
          <a:prstGeom prst="mathMultiply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Multiply 10"/>
          <p:cNvSpPr/>
          <p:nvPr/>
        </p:nvSpPr>
        <p:spPr>
          <a:xfrm>
            <a:off x="1306643" y="3032871"/>
            <a:ext cx="404734" cy="239843"/>
          </a:xfrm>
          <a:prstGeom prst="mathMultiply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Multiply 11"/>
          <p:cNvSpPr/>
          <p:nvPr/>
        </p:nvSpPr>
        <p:spPr>
          <a:xfrm>
            <a:off x="8090323" y="3593092"/>
            <a:ext cx="404734" cy="239843"/>
          </a:xfrm>
          <a:prstGeom prst="mathMultiply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Multiply 12"/>
          <p:cNvSpPr/>
          <p:nvPr/>
        </p:nvSpPr>
        <p:spPr>
          <a:xfrm>
            <a:off x="8076325" y="1906249"/>
            <a:ext cx="404734" cy="239843"/>
          </a:xfrm>
          <a:prstGeom prst="mathMultiply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Multiply 13"/>
          <p:cNvSpPr/>
          <p:nvPr/>
        </p:nvSpPr>
        <p:spPr>
          <a:xfrm>
            <a:off x="7075770" y="3150293"/>
            <a:ext cx="404734" cy="239843"/>
          </a:xfrm>
          <a:prstGeom prst="mathMultiply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Multiply 14"/>
          <p:cNvSpPr/>
          <p:nvPr/>
        </p:nvSpPr>
        <p:spPr>
          <a:xfrm>
            <a:off x="7075770" y="2068642"/>
            <a:ext cx="404734" cy="239843"/>
          </a:xfrm>
          <a:prstGeom prst="mathMultiply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Multiply 15"/>
          <p:cNvSpPr/>
          <p:nvPr/>
        </p:nvSpPr>
        <p:spPr>
          <a:xfrm>
            <a:off x="10570564" y="4034852"/>
            <a:ext cx="404734" cy="239843"/>
          </a:xfrm>
          <a:prstGeom prst="mathMultiply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Multiply 16"/>
          <p:cNvSpPr/>
          <p:nvPr/>
        </p:nvSpPr>
        <p:spPr>
          <a:xfrm>
            <a:off x="7649552" y="5086662"/>
            <a:ext cx="404734" cy="239843"/>
          </a:xfrm>
          <a:prstGeom prst="mathMultiply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Multiply 17"/>
          <p:cNvSpPr/>
          <p:nvPr/>
        </p:nvSpPr>
        <p:spPr>
          <a:xfrm>
            <a:off x="10570564" y="2023671"/>
            <a:ext cx="404734" cy="239843"/>
          </a:xfrm>
          <a:prstGeom prst="mathMultiply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Multiply 18"/>
          <p:cNvSpPr/>
          <p:nvPr/>
        </p:nvSpPr>
        <p:spPr>
          <a:xfrm>
            <a:off x="9718623" y="3002889"/>
            <a:ext cx="404734" cy="239843"/>
          </a:xfrm>
          <a:prstGeom prst="mathMultiply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Multiply 19"/>
          <p:cNvSpPr/>
          <p:nvPr/>
        </p:nvSpPr>
        <p:spPr>
          <a:xfrm>
            <a:off x="9313889" y="4034851"/>
            <a:ext cx="404734" cy="239843"/>
          </a:xfrm>
          <a:prstGeom prst="mathMultiply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Multiply 20"/>
          <p:cNvSpPr/>
          <p:nvPr/>
        </p:nvSpPr>
        <p:spPr>
          <a:xfrm>
            <a:off x="9017017" y="5536367"/>
            <a:ext cx="404734" cy="239843"/>
          </a:xfrm>
          <a:prstGeom prst="mathMultiply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Multiply 21"/>
          <p:cNvSpPr/>
          <p:nvPr/>
        </p:nvSpPr>
        <p:spPr>
          <a:xfrm>
            <a:off x="10570564" y="5071671"/>
            <a:ext cx="404734" cy="239843"/>
          </a:xfrm>
          <a:prstGeom prst="mathMultiply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Multiply 22"/>
          <p:cNvSpPr/>
          <p:nvPr/>
        </p:nvSpPr>
        <p:spPr>
          <a:xfrm>
            <a:off x="6873403" y="4644764"/>
            <a:ext cx="404734" cy="239843"/>
          </a:xfrm>
          <a:prstGeom prst="mathMultiply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267338" y="5536367"/>
            <a:ext cx="561672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chemeClr val="bg1"/>
                </a:solidFill>
              </a:rPr>
              <a:t>Single Rate</a:t>
            </a:r>
            <a:endParaRPr lang="en-US" sz="4000" b="1" dirty="0">
              <a:solidFill>
                <a:schemeClr val="bg1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6399555" y="5447423"/>
            <a:ext cx="561672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solidFill>
                  <a:schemeClr val="bg1"/>
                </a:solidFill>
              </a:rPr>
              <a:t>Variable Rate</a:t>
            </a:r>
            <a:endParaRPr lang="en-US" sz="40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01094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sz="2800" dirty="0"/>
              <a:t>How was your N applied</a:t>
            </a:r>
          </a:p>
          <a:p>
            <a:pPr lvl="2"/>
            <a:r>
              <a:rPr lang="en-US" sz="2800" dirty="0"/>
              <a:t>Banded</a:t>
            </a:r>
          </a:p>
          <a:p>
            <a:pPr lvl="3"/>
            <a:r>
              <a:rPr lang="en-US" sz="2800" dirty="0"/>
              <a:t>Requires more intense sampling across the row</a:t>
            </a:r>
          </a:p>
          <a:p>
            <a:pPr lvl="3"/>
            <a:r>
              <a:rPr lang="en-US" sz="2800" dirty="0"/>
              <a:t>Use sampling board for </a:t>
            </a:r>
            <a:r>
              <a:rPr lang="en-US" sz="2800" dirty="0" smtClean="0"/>
              <a:t>consistency</a:t>
            </a:r>
            <a:endParaRPr lang="en-US" sz="2800" dirty="0"/>
          </a:p>
          <a:p>
            <a:pPr lvl="2"/>
            <a:r>
              <a:rPr lang="en-US" sz="2800" dirty="0" smtClean="0"/>
              <a:t>Broadcast</a:t>
            </a:r>
          </a:p>
          <a:p>
            <a:pPr lvl="3"/>
            <a:r>
              <a:rPr lang="en-US" sz="2800" dirty="0" smtClean="0"/>
              <a:t>Since N distribution is more uniform (in theory), sampling across the row can be less intense</a:t>
            </a:r>
          </a:p>
          <a:p>
            <a:pPr lvl="3"/>
            <a:r>
              <a:rPr lang="en-US" sz="2800" dirty="0" smtClean="0"/>
              <a:t>Still want a complete picture of the profile</a:t>
            </a:r>
            <a:endParaRPr lang="en-US" sz="2800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Where do I sample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52565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 smtClean="0"/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09599" y="444409"/>
            <a:ext cx="10972801" cy="680480"/>
          </a:xfrm>
        </p:spPr>
        <p:txBody>
          <a:bodyPr/>
          <a:lstStyle/>
          <a:p>
            <a:r>
              <a:rPr lang="en-US" dirty="0" smtClean="0"/>
              <a:t>Where do I sample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pic>
        <p:nvPicPr>
          <p:cNvPr id="4" name="Content Placeholder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941922" y="1329179"/>
            <a:ext cx="8191892" cy="506219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484142" y="6376573"/>
            <a:ext cx="34381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0070C0"/>
                </a:solidFill>
              </a:rPr>
              <a:t>Iowa soybean Association study</a:t>
            </a:r>
            <a:endParaRPr lang="en-US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52388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360 Yield Center _MASTER_PPT Template">
  <a:themeElements>
    <a:clrScheme name="Grayscale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360 Yield Center _MASTER_PPT Template" id="{E9AB027D-AB03-4AAA-8C76-7B3680F2996E}" vid="{574C2273-E555-4C88-97A6-9881CAB9D7E8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360 Yield Center _MASTER_PPT Template</Template>
  <TotalTime>5003</TotalTime>
  <Words>1457</Words>
  <Application>Microsoft Macintosh PowerPoint</Application>
  <PresentationFormat>Widescreen</PresentationFormat>
  <Paragraphs>168</Paragraphs>
  <Slides>32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8" baseType="lpstr">
      <vt:lpstr>Calibri</vt:lpstr>
      <vt:lpstr>MS PGothic</vt:lpstr>
      <vt:lpstr>ＭＳ Ｐゴシック</vt:lpstr>
      <vt:lpstr>Wingdings</vt:lpstr>
      <vt:lpstr>Arial</vt:lpstr>
      <vt:lpstr>360 Yield Center _MASTER_PPT Template</vt:lpstr>
      <vt:lpstr>PowerPoint Presentation</vt:lpstr>
      <vt:lpstr>Overview</vt:lpstr>
      <vt:lpstr>1) How should I sample for nitrates</vt:lpstr>
      <vt:lpstr>2) How do I interpret the results</vt:lpstr>
      <vt:lpstr>Where should I sample</vt:lpstr>
      <vt:lpstr>Where do I sample</vt:lpstr>
      <vt:lpstr>Where do I sample</vt:lpstr>
      <vt:lpstr>Where do I sample</vt:lpstr>
      <vt:lpstr>Where do I sample </vt:lpstr>
      <vt:lpstr>Nitrate movement 2015</vt:lpstr>
      <vt:lpstr>Where do I sample</vt:lpstr>
      <vt:lpstr>When do I sample</vt:lpstr>
      <vt:lpstr>How do I sample</vt:lpstr>
      <vt:lpstr>How do I sample</vt:lpstr>
      <vt:lpstr>How do I handle the sample</vt:lpstr>
      <vt:lpstr>How do I handle the sample</vt:lpstr>
      <vt:lpstr>How do I interpret the results</vt:lpstr>
      <vt:lpstr>How much no3- should I see</vt:lpstr>
      <vt:lpstr>A different version</vt:lpstr>
      <vt:lpstr>Lets work through an example</vt:lpstr>
      <vt:lpstr>How much no3- should I see</vt:lpstr>
      <vt:lpstr>How do I interpret the results</vt:lpstr>
      <vt:lpstr>How do I interpret the results</vt:lpstr>
      <vt:lpstr>How do I interpret the results</vt:lpstr>
      <vt:lpstr>One more example to explore</vt:lpstr>
      <vt:lpstr>Let’s walk through this example</vt:lpstr>
      <vt:lpstr>A different version</vt:lpstr>
      <vt:lpstr>How much no3- have I lost</vt:lpstr>
      <vt:lpstr>What about pH</vt:lpstr>
      <vt:lpstr>Why is ph important</vt:lpstr>
      <vt:lpstr>Why is ph important</vt:lpstr>
      <vt:lpstr>SOILSCAN Overview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Ron Lloyd</dc:creator>
  <cp:lastModifiedBy>John Larkin</cp:lastModifiedBy>
  <cp:revision>53</cp:revision>
  <dcterms:created xsi:type="dcterms:W3CDTF">2015-12-22T13:25:31Z</dcterms:created>
  <dcterms:modified xsi:type="dcterms:W3CDTF">2016-04-08T15:57:19Z</dcterms:modified>
</cp:coreProperties>
</file>