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75" r:id="rId3"/>
    <p:sldId id="283" r:id="rId4"/>
    <p:sldId id="295" r:id="rId5"/>
    <p:sldId id="296" r:id="rId6"/>
    <p:sldId id="297" r:id="rId7"/>
    <p:sldId id="298" r:id="rId8"/>
    <p:sldId id="276" r:id="rId9"/>
    <p:sldId id="277" r:id="rId10"/>
    <p:sldId id="278" r:id="rId11"/>
    <p:sldId id="279" r:id="rId12"/>
    <p:sldId id="284" r:id="rId13"/>
    <p:sldId id="285" r:id="rId14"/>
    <p:sldId id="299" r:id="rId15"/>
    <p:sldId id="286" r:id="rId16"/>
    <p:sldId id="287" r:id="rId17"/>
    <p:sldId id="292" r:id="rId18"/>
    <p:sldId id="289" r:id="rId19"/>
  </p:sldIdLst>
  <p:sldSz cx="12192000" cy="6858000"/>
  <p:notesSz cx="6858000" cy="9144000"/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EDDF7-93C9-403F-9F28-C5F548365816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C6437-F40F-493E-A44B-B3E479D9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6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085E6A-B795-4BD6-9FBF-0AC1353270BF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3DFA8-3414-45B7-A7A1-60C9730F9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40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0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7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DFA8-3414-45B7-A7A1-60C9730F92E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6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527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B808D26-93F4-49F6-985D-F70DC49499C0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FF93291-3B84-4D2D-A7DD-D563E6979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2AAF90B-26E8-40E3-AFB8-55607F101B23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7E0664D-32B9-4DFF-A67D-2A14613E91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617F15E7-59B5-4483-A1DA-253CFB69AF52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98A3C1B4-F4DF-4DF8-8F2B-A2034139E69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F70ACB5-0786-458E-838F-25A30612518E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148CBCA4-F4C6-445C-9F2C-E85F735ABB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9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2BD642F3-F9CA-4645-9856-F15E18659C95}" type="datetimeFigureOut">
              <a:rPr lang="en-US" altLang="en-US"/>
              <a:pPr/>
              <a:t>6/9/16</a:t>
            </a:fld>
            <a:endParaRPr lang="en-US" alt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A4A60D94-F5AD-4147-8DA7-D1CAE3FE3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Worksheet2.xlsx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</a:t>
            </a:r>
            <a:r>
              <a:rPr lang="en-US" baseline="30000" dirty="0"/>
              <a:t> </a:t>
            </a:r>
            <a:r>
              <a:rPr lang="en-US" dirty="0" smtClean="0"/>
              <a:t> Dealer </a:t>
            </a:r>
            <a:r>
              <a:rPr lang="en-US" dirty="0" smtClean="0"/>
              <a:t>Webinar</a:t>
            </a:r>
          </a:p>
          <a:p>
            <a:r>
              <a:rPr lang="en-US" dirty="0"/>
              <a:t>36o </a:t>
            </a:r>
            <a:r>
              <a:rPr lang="en-US" dirty="0" err="1"/>
              <a:t>soilscan</a:t>
            </a:r>
            <a:r>
              <a:rPr lang="en-US" dirty="0"/>
              <a:t> 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</a:t>
            </a:r>
            <a:r>
              <a:rPr lang="en-US" dirty="0"/>
              <a:t>.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dirty="0" err="1" smtClean="0"/>
              <a:t>soilscan</a:t>
            </a:r>
            <a:r>
              <a:rPr lang="en-US" dirty="0" smtClean="0"/>
              <a:t>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72788"/>
              </p:ext>
            </p:extLst>
          </p:nvPr>
        </p:nvGraphicFramePr>
        <p:xfrm>
          <a:off x="3964858" y="2734564"/>
          <a:ext cx="3892784" cy="398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Worksheet" r:id="rId4" imgW="2717731" imgH="2781249" progId="Excel.Sheet.12">
                  <p:embed/>
                </p:oleObj>
              </mc:Choice>
              <mc:Fallback>
                <p:oleObj name="Worksheet" r:id="rId4" imgW="2717731" imgH="2781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4858" y="2734564"/>
                        <a:ext cx="3892784" cy="398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360 SOILSCAN- Wet vs. Dry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Remember that the wet sample is the plant’s environment at the time of sampling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5696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dirty="0" err="1" smtClean="0"/>
              <a:t>soilscan</a:t>
            </a:r>
            <a:r>
              <a:rPr lang="en-US" dirty="0" smtClean="0"/>
              <a:t>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79391"/>
              </p:ext>
            </p:extLst>
          </p:nvPr>
        </p:nvGraphicFramePr>
        <p:xfrm>
          <a:off x="3561311" y="2789415"/>
          <a:ext cx="4312021" cy="383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Worksheet" r:id="rId4" imgW="2717731" imgH="2419401" progId="Excel.Sheet.12">
                  <p:embed/>
                </p:oleObj>
              </mc:Choice>
              <mc:Fallback>
                <p:oleObj name="Worksheet" r:id="rId4" imgW="2717731" imgH="2419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1311" y="2789415"/>
                        <a:ext cx="4312021" cy="3838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609601" y="1462725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360 SOILSCAN- Wet vs. Dry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Remember that the wet sample is the plant’s environment at the time of sampling</a:t>
            </a: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7379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2009776"/>
            <a:ext cx="10972800" cy="4525433"/>
          </a:xfrm>
        </p:spPr>
        <p:txBody>
          <a:bodyPr/>
          <a:lstStyle/>
          <a:p>
            <a:r>
              <a:rPr lang="en-US" dirty="0" smtClean="0"/>
              <a:t>Question #1: Is it the testing procedure or the machine?</a:t>
            </a:r>
          </a:p>
          <a:p>
            <a:endParaRPr lang="en-US" dirty="0"/>
          </a:p>
          <a:p>
            <a:r>
              <a:rPr lang="en-US" dirty="0" smtClean="0"/>
              <a:t>Question #2: What about the ALP data?</a:t>
            </a:r>
          </a:p>
          <a:p>
            <a:pPr lvl="1"/>
            <a:r>
              <a:rPr lang="en-US" sz="2400" dirty="0" smtClean="0"/>
              <a:t>let’s think about that process:</a:t>
            </a:r>
          </a:p>
          <a:p>
            <a:pPr lvl="2"/>
            <a:r>
              <a:rPr lang="en-US" sz="2400" dirty="0" smtClean="0"/>
              <a:t>Soil sample is dried first</a:t>
            </a:r>
          </a:p>
          <a:p>
            <a:pPr lvl="2"/>
            <a:r>
              <a:rPr lang="en-US" sz="2400" dirty="0" smtClean="0"/>
              <a:t>Sample tested at the lab</a:t>
            </a:r>
          </a:p>
          <a:p>
            <a:pPr lvl="2"/>
            <a:r>
              <a:rPr lang="en-US" sz="2400" dirty="0" smtClean="0"/>
              <a:t>Dried sample (no nitrification) sent to us for testing</a:t>
            </a:r>
          </a:p>
          <a:p>
            <a:pPr lvl="2"/>
            <a:endParaRPr lang="en-US" sz="2400" dirty="0"/>
          </a:p>
          <a:p>
            <a:r>
              <a:rPr lang="en-US" dirty="0" smtClean="0"/>
              <a:t>So really it makes perfect sense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dirty="0" err="1" smtClean="0"/>
              <a:t>soilscan</a:t>
            </a:r>
            <a:r>
              <a:rPr lang="en-US" dirty="0" smtClean="0"/>
              <a:t>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Common Questions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973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17920" y="2567490"/>
            <a:ext cx="5818776" cy="28755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dirty="0" err="1" smtClean="0"/>
              <a:t>soilscan</a:t>
            </a:r>
            <a:r>
              <a:rPr lang="en-US" dirty="0" smtClean="0"/>
              <a:t>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92" y="2822028"/>
            <a:ext cx="5929328" cy="262102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1372150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ALP Testing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097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ALP </a:t>
            </a:r>
            <a:r>
              <a:rPr lang="en-US" smtClean="0"/>
              <a:t>results are 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9458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61" y="1626744"/>
            <a:ext cx="8665482" cy="47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293366" cy="452543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So are we saying that  360 SOILSCAN is correct and labs are wrong?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600" dirty="0" smtClean="0"/>
              <a:t>NO</a:t>
            </a:r>
            <a:r>
              <a:rPr lang="en-US" sz="3200" dirty="0" smtClean="0"/>
              <a:t>! we are saying both are correct…just different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4015"/>
            <a:ext cx="10972801" cy="680480"/>
          </a:xfrm>
        </p:spPr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How do I explain that to my customer?</a:t>
            </a:r>
          </a:p>
          <a:p>
            <a:r>
              <a:rPr lang="en-US" sz="3200" dirty="0" smtClean="0"/>
              <a:t>We have thoroughly tested our system and have complete confidence in the combination of 360 SOILSCAN in combination with the nitrogen calculator app</a:t>
            </a:r>
            <a:endParaRPr lang="en-US" sz="3200" dirty="0"/>
          </a:p>
          <a:p>
            <a:r>
              <a:rPr lang="en-US" sz="3200" dirty="0" smtClean="0"/>
              <a:t>Both ways are correct….just different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2684" y="6491817"/>
            <a:ext cx="2389716" cy="366183"/>
          </a:xfrm>
        </p:spPr>
        <p:txBody>
          <a:bodyPr/>
          <a:lstStyle/>
          <a:p>
            <a:fld id="{1FF93291-3B84-4D2D-A7DD-D563E6979F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0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</a:t>
            </a:r>
            <a:r>
              <a:rPr lang="en-US" dirty="0" err="1" smtClean="0"/>
              <a:t>soilscan</a:t>
            </a:r>
            <a:r>
              <a:rPr lang="en-US" dirty="0" smtClean="0"/>
              <a:t>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22" y="2145401"/>
            <a:ext cx="6487955" cy="4712599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09600" y="1324824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360 SOILSCAN Nitrogen Rec Trial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3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Bottom line is that we are not at all surprised when lab results differ from 360 SOILSCAN…our own data would confirm that point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is a great tool to help ground truth nitrogen models</a:t>
            </a:r>
            <a:endParaRPr lang="en-US" dirty="0"/>
          </a:p>
          <a:p>
            <a:r>
              <a:rPr lang="en-US" dirty="0" smtClean="0"/>
              <a:t>Neither system is wrong, just understand that we have worked with our system to develop recommendations that we are confident will work on your farm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Why are my results different from a lab?</a:t>
            </a:r>
          </a:p>
          <a:p>
            <a:r>
              <a:rPr lang="en-US" sz="3200" dirty="0" smtClean="0"/>
              <a:t>Let’s go back and discuss N in the soil real quick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18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5293"/>
            <a:ext cx="10972800" cy="452543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Nitrification is rapid (2-3 weeks) and is the process of converting NH</a:t>
            </a:r>
            <a:r>
              <a:rPr lang="en-US" sz="1800" dirty="0"/>
              <a:t>3</a:t>
            </a:r>
            <a:r>
              <a:rPr lang="en-US" sz="3200" dirty="0"/>
              <a:t> or NH</a:t>
            </a:r>
            <a:r>
              <a:rPr lang="en-US" sz="1800" dirty="0"/>
              <a:t>4</a:t>
            </a:r>
            <a:r>
              <a:rPr lang="en-US" dirty="0" smtClean="0"/>
              <a:t>+</a:t>
            </a:r>
            <a:r>
              <a:rPr lang="en-US" sz="3200" dirty="0"/>
              <a:t> to NO</a:t>
            </a:r>
            <a:r>
              <a:rPr lang="en-US" sz="1800" dirty="0"/>
              <a:t>3</a:t>
            </a:r>
            <a:r>
              <a:rPr lang="en-US" dirty="0" smtClean="0"/>
              <a:t>-</a:t>
            </a:r>
          </a:p>
          <a:p>
            <a:pPr eaLnBrk="1" hangingPunct="1">
              <a:defRPr/>
            </a:pPr>
            <a:r>
              <a:rPr lang="en-US" sz="3200" dirty="0"/>
              <a:t>Process is greatly reduced by: cool soils &lt;50, low pH, and waterlogged soils</a:t>
            </a:r>
          </a:p>
          <a:p>
            <a:pPr eaLnBrk="1" hangingPunct="1">
              <a:defRPr/>
            </a:pPr>
            <a:r>
              <a:rPr lang="en-US" sz="3200" dirty="0"/>
              <a:t>                         </a:t>
            </a:r>
            <a:r>
              <a:rPr lang="en-US" sz="3200" dirty="0" smtClean="0"/>
              <a:t>              </a:t>
            </a:r>
            <a:r>
              <a:rPr lang="en-US" sz="1800" dirty="0" smtClean="0"/>
              <a:t>(</a:t>
            </a:r>
            <a:r>
              <a:rPr lang="en-US" sz="1800" dirty="0" err="1"/>
              <a:t>Nitrosomonas</a:t>
            </a:r>
            <a:r>
              <a:rPr lang="en-US" sz="1800" dirty="0"/>
              <a:t> Bacteria)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US" sz="3200" dirty="0" smtClean="0"/>
              <a:t>               NH</a:t>
            </a:r>
            <a:r>
              <a:rPr lang="en-US" sz="1800" dirty="0" smtClean="0"/>
              <a:t>3 </a:t>
            </a:r>
            <a:r>
              <a:rPr lang="en-US" sz="3200" dirty="0"/>
              <a:t>+ H    </a:t>
            </a:r>
            <a:r>
              <a:rPr lang="en-US" sz="3200" dirty="0" smtClean="0"/>
              <a:t>       </a:t>
            </a:r>
            <a:r>
              <a:rPr lang="en-US" sz="3200" dirty="0"/>
              <a:t>NH</a:t>
            </a:r>
            <a:r>
              <a:rPr lang="en-US" sz="1800" dirty="0"/>
              <a:t>4</a:t>
            </a:r>
            <a:r>
              <a:rPr lang="en-US" sz="3200" dirty="0"/>
              <a:t>+                 NO</a:t>
            </a:r>
            <a:r>
              <a:rPr lang="en-US" sz="1800" dirty="0"/>
              <a:t>2 </a:t>
            </a:r>
            <a:r>
              <a:rPr lang="en-US" sz="3200" dirty="0"/>
              <a:t>+ O</a:t>
            </a:r>
            <a:r>
              <a:rPr lang="en-US" sz="1800" dirty="0"/>
              <a:t>2</a:t>
            </a:r>
            <a:r>
              <a:rPr lang="en-US" sz="3200" dirty="0"/>
              <a:t>          </a:t>
            </a:r>
            <a:r>
              <a:rPr lang="en-US" sz="3200" dirty="0" smtClean="0"/>
              <a:t>NO</a:t>
            </a:r>
            <a:r>
              <a:rPr lang="en-US" sz="1800" dirty="0" smtClean="0"/>
              <a:t>3</a:t>
            </a:r>
            <a:r>
              <a:rPr lang="en-US" sz="3200" dirty="0" smtClean="0"/>
              <a:t>-</a:t>
            </a:r>
            <a:endParaRPr lang="en-US" sz="3200" dirty="0"/>
          </a:p>
          <a:p>
            <a:pPr marL="0" algn="ctr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360 SOILSCAN vs. Lab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73566" y="5029727"/>
            <a:ext cx="12954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87559" y="5104740"/>
            <a:ext cx="8382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5875228" y="4692614"/>
            <a:ext cx="46038" cy="304800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9552" y="5380672"/>
            <a:ext cx="2504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oxygen and therefore will  not take place in saturated soils. N def. will show in wet springs.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29449" y="5519034"/>
            <a:ext cx="235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oxygen required therefore this process will take place in saturated soils.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09294" y="5051992"/>
            <a:ext cx="784334" cy="735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609600" y="1231469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/>
              <a:t>Nitrification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5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When there is ample ammonium in the sample we tend to see larger spreads in the results which makes perfect sense for two reasons: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Conversion in the handling process getting the sample to the lab</a:t>
            </a:r>
          </a:p>
          <a:p>
            <a:pPr lvl="1">
              <a:buFont typeface="+mj-lt"/>
              <a:buAutoNum type="arabicPeriod"/>
            </a:pPr>
            <a:r>
              <a:rPr lang="en-US" sz="2800" dirty="0" smtClean="0"/>
              <a:t>Conversion in the lab process of drying the sample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SOIlscan</a:t>
            </a:r>
            <a:r>
              <a:rPr lang="en-US" dirty="0" smtClean="0"/>
              <a:t> update- Does handling matter?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sample handling matter?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5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529590" y="2331720"/>
          <a:ext cx="109728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160# fall NH3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Spring</a:t>
                      </a:r>
                      <a:r>
                        <a:rPr lang="en-US" sz="2000" baseline="0" dirty="0" smtClean="0"/>
                        <a:t> NH3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manure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1790" y="1850561"/>
            <a:ext cx="440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Sample Frozen and shipped in cooler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292340" y="1849342"/>
            <a:ext cx="4097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Sample Frozen and shipped </a:t>
            </a:r>
            <a:r>
              <a:rPr lang="en-US" sz="2000" b="1" dirty="0" smtClean="0"/>
              <a:t>standard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810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sample handling matter?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29590" y="2331720"/>
          <a:ext cx="10972800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160# fall NH3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Spring</a:t>
                      </a:r>
                      <a:r>
                        <a:rPr lang="en-US" sz="2000" baseline="0" dirty="0" smtClean="0"/>
                        <a:t> NH3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manure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1790" y="1850561"/>
            <a:ext cx="440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Sample Frozen and shipped in cooler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292340" y="1849342"/>
            <a:ext cx="4097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Sample Frozen and shipped </a:t>
            </a:r>
            <a:r>
              <a:rPr lang="en-US" sz="2000" b="1" dirty="0" smtClean="0"/>
              <a:t>standard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43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0122" y="1600200"/>
          <a:ext cx="1202187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50"/>
                <a:gridCol w="1648538"/>
                <a:gridCol w="1648538"/>
                <a:gridCol w="1648538"/>
                <a:gridCol w="1648538"/>
                <a:gridCol w="1648538"/>
                <a:gridCol w="1648538"/>
              </a:tblGrid>
              <a:tr h="44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NO3-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160# fall NH3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Spring</a:t>
                      </a:r>
                      <a:r>
                        <a:rPr lang="en-US" sz="2000" baseline="0" dirty="0" smtClean="0"/>
                        <a:t> NH3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160 # manure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soil handling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98478" y="1645849"/>
            <a:ext cx="35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Lab</a:t>
            </a:r>
            <a:r>
              <a:rPr lang="en-US" dirty="0" smtClean="0"/>
              <a:t> #1 </a:t>
            </a:r>
            <a:r>
              <a:rPr lang="en-US" sz="1600" b="1" dirty="0" smtClean="0"/>
              <a:t>Frozen &amp; shipped in cooler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83940" y="1640661"/>
            <a:ext cx="35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Lab #1 Frozen &amp; shipped standard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85273" y="1644290"/>
            <a:ext cx="35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Lab #2 Frozen &amp; shipped Standard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8670" y="4994910"/>
            <a:ext cx="1052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Lab #2 is a one day ship time, lab #1 is 300 miles away so longer ship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21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062991"/>
            <a:ext cx="10972800" cy="452543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Comparing the two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360 SOILSCAN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Pull the sample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Immediately test (not much nitrification occurring)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Use water to access and flush soil NO3-</a:t>
            </a:r>
          </a:p>
          <a:p>
            <a:pPr marL="990586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Soil Lab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Pull the sample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Shipped and sits in the mail (many samples arrive at labs unfrozen)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Lab slowly dries the soil warming it to 104 degrees (this is done to stop nitrification) but could this slow warming actually drive some nitrification?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400" dirty="0" smtClean="0"/>
              <a:t>Chemical extraction used to pull all NO</a:t>
            </a:r>
            <a:r>
              <a:rPr lang="en-US" dirty="0" smtClean="0"/>
              <a:t>3</a:t>
            </a:r>
            <a:r>
              <a:rPr lang="en-US" sz="2400" dirty="0" smtClean="0"/>
              <a:t>- out of soil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08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SOILSCAN vs.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3291-3B84-4D2D-A7DD-D563E6979F2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Where do we see the biggest differences? </a:t>
            </a:r>
          </a:p>
          <a:p>
            <a:pPr lvl="1"/>
            <a:r>
              <a:rPr lang="en-US" sz="2400" dirty="0" smtClean="0"/>
              <a:t>Many times the 360 SOILSCAN machine and the labs are very similar</a:t>
            </a:r>
          </a:p>
          <a:p>
            <a:pPr lvl="1"/>
            <a:r>
              <a:rPr lang="en-US" sz="2400" dirty="0" smtClean="0"/>
              <a:t>Would typically expect some differences</a:t>
            </a:r>
          </a:p>
          <a:p>
            <a:pPr lvl="1"/>
            <a:r>
              <a:rPr lang="en-US" sz="2400" dirty="0" smtClean="0"/>
              <a:t>The spreads tend to be larger when samples contain more Ammonium nitrogen i.e. soon after application or in manured fields</a:t>
            </a:r>
          </a:p>
          <a:p>
            <a:pPr lvl="2"/>
            <a:r>
              <a:rPr lang="en-US" sz="2400" dirty="0" smtClean="0"/>
              <a:t>WHY?</a:t>
            </a:r>
          </a:p>
          <a:p>
            <a:pPr lvl="2"/>
            <a:r>
              <a:rPr lang="en-US" sz="2400" dirty="0" smtClean="0"/>
              <a:t>Think back to the processes we defined and what might be happening</a:t>
            </a:r>
          </a:p>
          <a:p>
            <a:pPr lvl="2"/>
            <a:r>
              <a:rPr lang="en-US" sz="2400" dirty="0" smtClean="0"/>
              <a:t>If there is more N to convert then the spread would be larger</a:t>
            </a:r>
          </a:p>
          <a:p>
            <a:pPr lvl="1"/>
            <a:r>
              <a:rPr lang="en-US" sz="2600" dirty="0" smtClean="0"/>
              <a:t>Once the majority of NH4+ is converted to NO3- the numbers are typically very close. By </a:t>
            </a:r>
            <a:r>
              <a:rPr lang="en-US" sz="2600" dirty="0" err="1" smtClean="0"/>
              <a:t>sidedress</a:t>
            </a:r>
            <a:r>
              <a:rPr lang="en-US" sz="2600" dirty="0" smtClean="0"/>
              <a:t> time, much should be converted.</a:t>
            </a:r>
          </a:p>
          <a:p>
            <a:pPr lvl="1"/>
            <a:r>
              <a:rPr lang="en-US" sz="2600" dirty="0" smtClean="0"/>
              <a:t>Some data from our own testing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561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- 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- PPT Template.potx</Template>
  <TotalTime>728</TotalTime>
  <Words>832</Words>
  <Application>Microsoft Macintosh PowerPoint</Application>
  <PresentationFormat>Widescreen</PresentationFormat>
  <Paragraphs>171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MS PGothic</vt:lpstr>
      <vt:lpstr>ＭＳ Ｐゴシック</vt:lpstr>
      <vt:lpstr>Times New Roman</vt:lpstr>
      <vt:lpstr>Wingdings 3</vt:lpstr>
      <vt:lpstr>Arial</vt:lpstr>
      <vt:lpstr>360 Yield Center - PPT Template</vt:lpstr>
      <vt:lpstr>Worksheet</vt:lpstr>
      <vt:lpstr>PowerPoint Presentation</vt:lpstr>
      <vt:lpstr>360 SOILSCAN vs. lab</vt:lpstr>
      <vt:lpstr>360 SOILSCAN vs. Lab</vt:lpstr>
      <vt:lpstr>SOIlscan update- Does handling matter?</vt:lpstr>
      <vt:lpstr>Does sample handling matter?</vt:lpstr>
      <vt:lpstr>Does sample handling matter?</vt:lpstr>
      <vt:lpstr>Comparing soil handling techniques</vt:lpstr>
      <vt:lpstr>360 SOILSCAN vs. lab</vt:lpstr>
      <vt:lpstr>360 SOILSCAN vs. lab</vt:lpstr>
      <vt:lpstr>360 soilscan vs. lab</vt:lpstr>
      <vt:lpstr>360 soilscan vs. lab</vt:lpstr>
      <vt:lpstr>360 soilscan vs. lab</vt:lpstr>
      <vt:lpstr>360 soilscan vs. lab</vt:lpstr>
      <vt:lpstr>New ALP results are in</vt:lpstr>
      <vt:lpstr>360 SOILSCAN vs. lab</vt:lpstr>
      <vt:lpstr>360 SOILSCAN vs. lab</vt:lpstr>
      <vt:lpstr>360 soilscan vs. lab</vt:lpstr>
      <vt:lpstr>360 SOILSCAN Vs. lab</vt:lpstr>
    </vt:vector>
  </TitlesOfParts>
  <Company>Bader Rutter &amp; Associates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Schulz</dc:creator>
  <cp:lastModifiedBy>Jorden Heaton</cp:lastModifiedBy>
  <cp:revision>90</cp:revision>
  <dcterms:created xsi:type="dcterms:W3CDTF">2014-12-09T19:35:10Z</dcterms:created>
  <dcterms:modified xsi:type="dcterms:W3CDTF">2016-06-09T21:59:50Z</dcterms:modified>
</cp:coreProperties>
</file>