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5" r:id="rId2"/>
    <p:sldId id="274" r:id="rId3"/>
    <p:sldId id="270" r:id="rId4"/>
    <p:sldId id="257" r:id="rId5"/>
    <p:sldId id="273" r:id="rId6"/>
    <p:sldId id="277" r:id="rId7"/>
    <p:sldId id="275" r:id="rId8"/>
    <p:sldId id="281" r:id="rId9"/>
    <p:sldId id="289" r:id="rId10"/>
    <p:sldId id="267" r:id="rId11"/>
    <p:sldId id="291" r:id="rId12"/>
    <p:sldId id="290" r:id="rId13"/>
    <p:sldId id="278" r:id="rId14"/>
    <p:sldId id="284" r:id="rId15"/>
    <p:sldId id="285" r:id="rId16"/>
    <p:sldId id="286" r:id="rId17"/>
    <p:sldId id="287" r:id="rId18"/>
    <p:sldId id="282" r:id="rId19"/>
    <p:sldId id="288" r:id="rId20"/>
    <p:sldId id="276" r:id="rId21"/>
    <p:sldId id="269" r:id="rId22"/>
    <p:sldId id="268" r:id="rId23"/>
    <p:sldId id="280" r:id="rId24"/>
    <p:sldId id="264" r:id="rId25"/>
  </p:sldIdLst>
  <p:sldSz cx="12192000" cy="6858000"/>
  <p:notesSz cx="6858000" cy="9144000"/>
  <p:defaultTextStyle>
    <a:defPPr>
      <a:defRPr lang="en-US"/>
    </a:defPPr>
    <a:lvl1pPr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128" y="-1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DEDDF7-93C9-403F-9F28-C5F548365816}" type="datetimeFigureOut">
              <a:rPr lang="en-US" altLang="en-US"/>
              <a:pPr/>
              <a:t>3/17/15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9CC6437-F40F-493E-A44B-B3E479D93B99}" type="slidenum">
              <a:rPr lang="en-US" altLang="en-US"/>
              <a:pPr/>
              <a:t>‹#›</a:t>
            </a:fld>
            <a:endParaRPr lang="en-US" altLang="en-US"/>
          </a:p>
        </p:txBody>
      </p:sp>
    </p:spTree>
    <p:extLst>
      <p:ext uri="{BB962C8B-B14F-4D97-AF65-F5344CB8AC3E}">
        <p14:creationId xmlns:p14="http://schemas.microsoft.com/office/powerpoint/2010/main" val="3768764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085E6A-B795-4BD6-9FBF-0AC1353270BF}" type="datetimeFigureOut">
              <a:rPr lang="en-US" altLang="en-US"/>
              <a:pPr/>
              <a:t>3/17/15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E3DFA8-3414-45B7-A7A1-60C9730F92E9}" type="slidenum">
              <a:rPr lang="en-US" altLang="en-US"/>
              <a:pPr/>
              <a:t>‹#›</a:t>
            </a:fld>
            <a:endParaRPr lang="en-US" altLang="en-US"/>
          </a:p>
        </p:txBody>
      </p:sp>
    </p:spTree>
    <p:extLst>
      <p:ext uri="{BB962C8B-B14F-4D97-AF65-F5344CB8AC3E}">
        <p14:creationId xmlns:p14="http://schemas.microsoft.com/office/powerpoint/2010/main" val="3951403121"/>
      </p:ext>
    </p:extLst>
  </p:cSld>
  <p:clrMap bg1="lt1" tx1="dk1" bg2="lt2" tx2="dk2" accent1="accent1" accent2="accent2" accent3="accent3" accent4="accent4" accent5="accent5" accent6="accent6" hlink="hlink" folHlink="folHlink"/>
  <p:hf hdr="0" ftr="0" dt="0"/>
  <p:notesStyle>
    <a:lvl1pPr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1pPr>
    <a:lvl2pPr marL="609585"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2pPr>
    <a:lvl3pPr marL="1219170"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3pPr>
    <a:lvl4pPr marL="1828754"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4pPr>
    <a:lvl5pPr marL="2438339" algn="l" defTabSz="609585"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3DFA8-3414-45B7-A7A1-60C9730F92E9}" type="slidenum">
              <a:rPr lang="en-US" altLang="en-US" smtClean="0"/>
              <a:pPr/>
              <a:t>1</a:t>
            </a:fld>
            <a:endParaRPr lang="en-US" altLang="en-US"/>
          </a:p>
        </p:txBody>
      </p:sp>
    </p:spTree>
    <p:extLst>
      <p:ext uri="{BB962C8B-B14F-4D97-AF65-F5344CB8AC3E}">
        <p14:creationId xmlns:p14="http://schemas.microsoft.com/office/powerpoint/2010/main" val="1821500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0"/>
            <a:ext cx="12252960" cy="689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1003286" y="2228273"/>
            <a:ext cx="4745182" cy="2401455"/>
          </a:xfrm>
          <a:prstGeom prst="rect">
            <a:avLst/>
          </a:prstGeom>
        </p:spPr>
      </p:pic>
      <p:pic>
        <p:nvPicPr>
          <p:cNvPr id="5" name="Picture 4"/>
          <p:cNvPicPr>
            <a:picLocks noChangeAspect="1"/>
          </p:cNvPicPr>
          <p:nvPr userDrawn="1"/>
        </p:nvPicPr>
        <p:blipFill>
          <a:blip r:embed="rId4"/>
          <a:stretch>
            <a:fillRect/>
          </a:stretch>
        </p:blipFill>
        <p:spPr>
          <a:xfrm>
            <a:off x="6563345" y="2793365"/>
            <a:ext cx="41910" cy="1271270"/>
          </a:xfrm>
          <a:prstGeom prst="rect">
            <a:avLst/>
          </a:prstGeom>
        </p:spPr>
      </p:pic>
      <p:sp>
        <p:nvSpPr>
          <p:cNvPr id="12" name="Text Placeholder 11"/>
          <p:cNvSpPr>
            <a:spLocks noGrp="1"/>
          </p:cNvSpPr>
          <p:nvPr>
            <p:ph type="body" sz="quarter" idx="10"/>
          </p:nvPr>
        </p:nvSpPr>
        <p:spPr>
          <a:xfrm>
            <a:off x="6911975" y="2794000"/>
            <a:ext cx="5065713" cy="1270635"/>
          </a:xfrm>
          <a:prstGeom prst="rect">
            <a:avLst/>
          </a:prstGeom>
        </p:spPr>
        <p:txBody>
          <a:bodyPr vert="horz" anchor="ctr" anchorCtr="0"/>
          <a:lstStyle>
            <a:lvl1pPr marL="0" indent="0">
              <a:lnSpc>
                <a:spcPts val="3000"/>
              </a:lnSpc>
              <a:spcBef>
                <a:spcPts val="0"/>
              </a:spcBef>
              <a:buFontTx/>
              <a:buNone/>
              <a:defRPr sz="3000" cap="all">
                <a:solidFill>
                  <a:srgbClr val="ED232A"/>
                </a:solidFill>
                <a:latin typeface="Calibri"/>
              </a:defRPr>
            </a:lvl1pPr>
            <a:lvl2pPr marL="609585" indent="0">
              <a:buFontTx/>
              <a:buNone/>
              <a:defRPr sz="3000" cap="all">
                <a:solidFill>
                  <a:srgbClr val="ED232A"/>
                </a:solidFill>
                <a:latin typeface="Calibri"/>
              </a:defRPr>
            </a:lvl2pPr>
            <a:lvl3pPr marL="1219170" indent="0">
              <a:buFontTx/>
              <a:buNone/>
              <a:defRPr sz="3000" cap="all">
                <a:solidFill>
                  <a:srgbClr val="ED232A"/>
                </a:solidFill>
                <a:latin typeface="Calibri"/>
              </a:defRPr>
            </a:lvl3pPr>
            <a:lvl4pPr marL="1828755" indent="0">
              <a:buFontTx/>
              <a:buNone/>
              <a:defRPr sz="3000" cap="all">
                <a:solidFill>
                  <a:srgbClr val="ED232A"/>
                </a:solidFill>
                <a:latin typeface="Calibri"/>
              </a:defRPr>
            </a:lvl4pPr>
            <a:lvl5pPr marL="2438339" indent="0">
              <a:buFontTx/>
              <a:buNone/>
              <a:defRPr sz="3000" cap="all">
                <a:solidFill>
                  <a:srgbClr val="ED232A"/>
                </a:solidFill>
                <a:latin typeface="Calibri"/>
              </a:defRPr>
            </a:lvl5pPr>
          </a:lstStyle>
          <a:p>
            <a:pPr lvl="0"/>
            <a:r>
              <a:rPr lang="en-US" dirty="0" smtClean="0"/>
              <a:t>Click to edit </a:t>
            </a:r>
          </a:p>
          <a:p>
            <a:pPr lvl="0"/>
            <a:r>
              <a:rPr lang="en-US" dirty="0" smtClean="0"/>
              <a:t>presentation title</a:t>
            </a:r>
          </a:p>
        </p:txBody>
      </p:sp>
    </p:spTree>
    <p:extLst>
      <p:ext uri="{BB962C8B-B14F-4D97-AF65-F5344CB8AC3E}">
        <p14:creationId xmlns:p14="http://schemas.microsoft.com/office/powerpoint/2010/main" val="365273998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0"/>
            <a:ext cx="12252960" cy="689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hasCustomPrompt="1"/>
          </p:nvPr>
        </p:nvSpPr>
        <p:spPr>
          <a:xfrm>
            <a:off x="609600" y="2857500"/>
            <a:ext cx="10972800" cy="1143000"/>
          </a:xfrm>
          <a:prstGeom prst="rect">
            <a:avLst/>
          </a:prstGeom>
        </p:spPr>
        <p:txBody>
          <a:bodyPr vert="horz"/>
          <a:lstStyle>
            <a:lvl1pPr>
              <a:defRPr sz="4000" cap="all" baseline="0">
                <a:solidFill>
                  <a:srgbClr val="FFFFFF"/>
                </a:solidFill>
              </a:defRPr>
            </a:lvl1pPr>
          </a:lstStyle>
          <a:p>
            <a:r>
              <a:rPr lang="en-US" dirty="0" smtClean="0"/>
              <a:t>Click to edit section title</a:t>
            </a:r>
            <a:endParaRPr lang="en-US" dirty="0"/>
          </a:p>
        </p:txBody>
      </p:sp>
    </p:spTree>
    <p:extLst>
      <p:ext uri="{BB962C8B-B14F-4D97-AF65-F5344CB8AC3E}">
        <p14:creationId xmlns:p14="http://schemas.microsoft.com/office/powerpoint/2010/main" val="38922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hasCustomPrompt="1"/>
          </p:nvPr>
        </p:nvSpPr>
        <p:spPr>
          <a:xfrm>
            <a:off x="609600" y="1600201"/>
            <a:ext cx="10972800" cy="4525433"/>
          </a:xfrm>
          <a:prstGeom prst="rect">
            <a:avLst/>
          </a:prstGeom>
        </p:spPr>
        <p:txBody>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5" name="Footer Placeholder 7"/>
          <p:cNvSpPr>
            <a:spLocks noGrp="1"/>
          </p:cNvSpPr>
          <p:nvPr>
            <p:ph type="ftr" sz="quarter" idx="10"/>
          </p:nvPr>
        </p:nvSpPr>
        <p:spPr>
          <a:xfrm>
            <a:off x="609600" y="6352118"/>
            <a:ext cx="4980517" cy="366183"/>
          </a:xfrm>
        </p:spPr>
        <p:txBody>
          <a:bodyPr/>
          <a:lstStyle>
            <a:lvl1pPr algn="l">
              <a:defRPr sz="1600">
                <a:solidFill>
                  <a:schemeClr val="tx1">
                    <a:tint val="75000"/>
                  </a:schemeClr>
                </a:solidFill>
              </a:defRPr>
            </a:lvl1pPr>
          </a:lstStyle>
          <a:p>
            <a:pPr>
              <a:defRPr/>
            </a:pPr>
            <a:endParaRPr lang="en-US" dirty="0"/>
          </a:p>
        </p:txBody>
      </p:sp>
      <p:sp>
        <p:nvSpPr>
          <p:cNvPr id="6" name="Date Placeholder 9"/>
          <p:cNvSpPr>
            <a:spLocks noGrp="1"/>
          </p:cNvSpPr>
          <p:nvPr>
            <p:ph type="dt" sz="half" idx="11"/>
          </p:nvPr>
        </p:nvSpPr>
        <p:spPr/>
        <p:txBody>
          <a:bodyPr/>
          <a:lstStyle>
            <a:lvl1pPr>
              <a:defRPr/>
            </a:lvl1pPr>
          </a:lstStyle>
          <a:p>
            <a:fld id="{AB808D26-93F4-49F6-985D-F70DC49499C0}" type="datetimeFigureOut">
              <a:rPr lang="en-US" altLang="en-US"/>
              <a:pPr/>
              <a:t>3/17/15</a:t>
            </a:fld>
            <a:endParaRPr lang="en-US" altLang="en-US"/>
          </a:p>
        </p:txBody>
      </p:sp>
      <p:sp>
        <p:nvSpPr>
          <p:cNvPr id="7" name="Slide Number Placeholder 10"/>
          <p:cNvSpPr>
            <a:spLocks noGrp="1"/>
          </p:cNvSpPr>
          <p:nvPr>
            <p:ph type="sldNum" sz="quarter" idx="12"/>
          </p:nvPr>
        </p:nvSpPr>
        <p:spPr>
          <a:xfrm>
            <a:off x="9192685" y="6352118"/>
            <a:ext cx="2389716" cy="366183"/>
          </a:xfrm>
        </p:spPr>
        <p:txBody>
          <a:bodyPr/>
          <a:lstStyle>
            <a:lvl1pPr>
              <a:defRPr/>
            </a:lvl1pPr>
          </a:lstStyle>
          <a:p>
            <a:fld id="{1FF93291-3B84-4D2D-A7DD-D563E6979F2E}" type="slidenum">
              <a:rPr lang="en-US" altLang="en-US"/>
              <a:pPr/>
              <a:t>‹#›</a:t>
            </a:fld>
            <a:endParaRPr lang="en-US" altLang="en-US"/>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58192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hasCustomPrompt="1"/>
          </p:nvPr>
        </p:nvSpPr>
        <p:spPr>
          <a:xfrm>
            <a:off x="609600" y="1600201"/>
            <a:ext cx="5384800" cy="4525433"/>
          </a:xfrm>
          <a:prstGeom prst="rect">
            <a:avLst/>
          </a:prstGeom>
        </p:spPr>
        <p:txBody>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6" name="Footer Placeholder 7"/>
          <p:cNvSpPr>
            <a:spLocks noGrp="1"/>
          </p:cNvSpPr>
          <p:nvPr>
            <p:ph type="ftr" sz="quarter" idx="10"/>
          </p:nvPr>
        </p:nvSpPr>
        <p:spPr>
          <a:xfrm>
            <a:off x="609600" y="6352118"/>
            <a:ext cx="4980517" cy="366183"/>
          </a:xfrm>
        </p:spPr>
        <p:txBody>
          <a:bodyPr/>
          <a:lstStyle>
            <a:lvl1pPr algn="l">
              <a:defRPr sz="1600">
                <a:solidFill>
                  <a:schemeClr val="tx1">
                    <a:tint val="75000"/>
                  </a:schemeClr>
                </a:solidFill>
              </a:defRPr>
            </a:lvl1pPr>
          </a:lstStyle>
          <a:p>
            <a:pPr>
              <a:defRPr/>
            </a:pPr>
            <a:endParaRPr lang="en-US"/>
          </a:p>
        </p:txBody>
      </p:sp>
      <p:sp>
        <p:nvSpPr>
          <p:cNvPr id="7" name="Date Placeholder 9"/>
          <p:cNvSpPr>
            <a:spLocks noGrp="1"/>
          </p:cNvSpPr>
          <p:nvPr>
            <p:ph type="dt" sz="half" idx="11"/>
          </p:nvPr>
        </p:nvSpPr>
        <p:spPr/>
        <p:txBody>
          <a:bodyPr/>
          <a:lstStyle>
            <a:lvl1pPr>
              <a:defRPr/>
            </a:lvl1pPr>
          </a:lstStyle>
          <a:p>
            <a:fld id="{B2AAF90B-26E8-40E3-AFB8-55607F101B23}" type="datetimeFigureOut">
              <a:rPr lang="en-US" altLang="en-US"/>
              <a:pPr/>
              <a:t>3/17/15</a:t>
            </a:fld>
            <a:endParaRPr lang="en-US" altLang="en-US"/>
          </a:p>
        </p:txBody>
      </p:sp>
      <p:sp>
        <p:nvSpPr>
          <p:cNvPr id="8" name="Slide Number Placeholder 10"/>
          <p:cNvSpPr>
            <a:spLocks noGrp="1"/>
          </p:cNvSpPr>
          <p:nvPr>
            <p:ph type="sldNum" sz="quarter" idx="12"/>
          </p:nvPr>
        </p:nvSpPr>
        <p:spPr>
          <a:xfrm>
            <a:off x="9192685" y="6352118"/>
            <a:ext cx="2389716" cy="366183"/>
          </a:xfrm>
        </p:spPr>
        <p:txBody>
          <a:bodyPr/>
          <a:lstStyle>
            <a:lvl1pPr>
              <a:defRPr/>
            </a:lvl1pPr>
          </a:lstStyle>
          <a:p>
            <a:fld id="{07E0664D-32B9-4DFF-A67D-2A14613E911C}" type="slidenum">
              <a:rPr lang="en-US" altLang="en-US"/>
              <a:pPr/>
              <a:t>‹#›</a:t>
            </a:fld>
            <a:endParaRPr lang="en-US" alt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22530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14" name="Content Placeholder 2"/>
          <p:cNvSpPr>
            <a:spLocks noGrp="1"/>
          </p:cNvSpPr>
          <p:nvPr>
            <p:ph idx="1" hasCustomPrompt="1"/>
          </p:nvPr>
        </p:nvSpPr>
        <p:spPr>
          <a:xfrm>
            <a:off x="4766733" y="1219914"/>
            <a:ext cx="6815667" cy="4929796"/>
          </a:xfrm>
          <a:prstGeom prst="rect">
            <a:avLst/>
          </a:prstGeom>
        </p:spPr>
        <p:txBody>
          <a:bodyPr/>
          <a:lstStyle>
            <a:lvl1pPr>
              <a:defRPr sz="2400" baseline="0"/>
            </a:lvl1pPr>
            <a:lvl2pPr>
              <a:defRPr sz="2000"/>
            </a:lvl2pPr>
            <a:lvl3pPr>
              <a:defRPr sz="1600"/>
            </a:lvl3pPr>
            <a:lvl4pPr>
              <a:defRPr sz="1400"/>
            </a:lvl4pPr>
            <a:lvl5pPr>
              <a:defRPr sz="1400"/>
            </a:lvl5pPr>
            <a:lvl6pPr>
              <a:defRPr sz="2667"/>
            </a:lvl6pPr>
            <a:lvl7pPr>
              <a:defRPr sz="2667"/>
            </a:lvl7pPr>
            <a:lvl8pPr>
              <a:defRPr sz="2667"/>
            </a:lvl8pPr>
            <a:lvl9pPr>
              <a:defRPr sz="2667"/>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3"/>
          <p:cNvSpPr>
            <a:spLocks noGrp="1"/>
          </p:cNvSpPr>
          <p:nvPr>
            <p:ph type="body" sz="half" idx="2" hasCustomPrompt="1"/>
          </p:nvPr>
        </p:nvSpPr>
        <p:spPr>
          <a:xfrm>
            <a:off x="609601" y="2198741"/>
            <a:ext cx="4011084" cy="3950969"/>
          </a:xfrm>
          <a:prstGeom prst="rect">
            <a:avLst/>
          </a:prstGeom>
        </p:spPr>
        <p:txBody>
          <a:bodyPr/>
          <a:lstStyle>
            <a:lvl1pPr marL="0" indent="0">
              <a:buNone/>
              <a:defRPr sz="20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text</a:t>
            </a:r>
          </a:p>
        </p:txBody>
      </p:sp>
      <p:sp>
        <p:nvSpPr>
          <p:cNvPr id="17" name="Text Placeholder 3"/>
          <p:cNvSpPr>
            <a:spLocks noGrp="1"/>
          </p:cNvSpPr>
          <p:nvPr>
            <p:ph type="body" sz="half" idx="11" hasCustomPrompt="1"/>
          </p:nvPr>
        </p:nvSpPr>
        <p:spPr>
          <a:xfrm>
            <a:off x="609599" y="1219915"/>
            <a:ext cx="4011084" cy="978827"/>
          </a:xfrm>
          <a:prstGeom prst="rect">
            <a:avLst/>
          </a:prstGeom>
        </p:spPr>
        <p:txBody>
          <a:bodyPr/>
          <a:lstStyle>
            <a:lvl1pPr marL="0" indent="0">
              <a:buNone/>
              <a:defRPr sz="2400" b="1"/>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text</a:t>
            </a:r>
          </a:p>
        </p:txBody>
      </p:sp>
      <p:sp>
        <p:nvSpPr>
          <p:cNvPr id="7" name="Footer Placeholder 7"/>
          <p:cNvSpPr>
            <a:spLocks noGrp="1"/>
          </p:cNvSpPr>
          <p:nvPr>
            <p:ph type="ftr" sz="quarter" idx="12"/>
          </p:nvPr>
        </p:nvSpPr>
        <p:spPr>
          <a:xfrm>
            <a:off x="609600" y="6352118"/>
            <a:ext cx="4980517" cy="366183"/>
          </a:xfrm>
        </p:spPr>
        <p:txBody>
          <a:bodyPr/>
          <a:lstStyle>
            <a:lvl1pPr algn="l">
              <a:defRPr sz="1600">
                <a:solidFill>
                  <a:schemeClr val="tx1">
                    <a:tint val="75000"/>
                  </a:schemeClr>
                </a:solidFill>
              </a:defRPr>
            </a:lvl1pPr>
          </a:lstStyle>
          <a:p>
            <a:pPr>
              <a:defRPr/>
            </a:pPr>
            <a:endParaRPr lang="en-US"/>
          </a:p>
        </p:txBody>
      </p:sp>
      <p:sp>
        <p:nvSpPr>
          <p:cNvPr id="8" name="Date Placeholder 9"/>
          <p:cNvSpPr>
            <a:spLocks noGrp="1"/>
          </p:cNvSpPr>
          <p:nvPr>
            <p:ph type="dt" sz="half" idx="13"/>
          </p:nvPr>
        </p:nvSpPr>
        <p:spPr/>
        <p:txBody>
          <a:bodyPr/>
          <a:lstStyle>
            <a:lvl1pPr>
              <a:defRPr/>
            </a:lvl1pPr>
          </a:lstStyle>
          <a:p>
            <a:fld id="{617F15E7-59B5-4483-A1DA-253CFB69AF52}" type="datetimeFigureOut">
              <a:rPr lang="en-US" altLang="en-US"/>
              <a:pPr/>
              <a:t>3/17/15</a:t>
            </a:fld>
            <a:endParaRPr lang="en-US" altLang="en-US"/>
          </a:p>
        </p:txBody>
      </p:sp>
      <p:sp>
        <p:nvSpPr>
          <p:cNvPr id="9" name="Slide Number Placeholder 10"/>
          <p:cNvSpPr>
            <a:spLocks noGrp="1"/>
          </p:cNvSpPr>
          <p:nvPr>
            <p:ph type="sldNum" sz="quarter" idx="14"/>
          </p:nvPr>
        </p:nvSpPr>
        <p:spPr>
          <a:xfrm>
            <a:off x="9192685" y="6352118"/>
            <a:ext cx="2389716" cy="366183"/>
          </a:xfrm>
        </p:spPr>
        <p:txBody>
          <a:bodyPr/>
          <a:lstStyle>
            <a:lvl1pPr>
              <a:defRPr/>
            </a:lvl1pPr>
          </a:lstStyle>
          <a:p>
            <a:fld id="{98A3C1B4-F4DF-4DF8-8F2B-A2034139E69B}" type="slidenum">
              <a:rPr lang="en-US" altLang="en-US"/>
              <a:pPr/>
              <a:t>‹#›</a:t>
            </a:fld>
            <a:endParaRPr lang="en-US" alt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400809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6350"/>
            <a:ext cx="12252960" cy="68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hasCustomPrompt="1"/>
          </p:nvPr>
        </p:nvSpPr>
        <p:spPr>
          <a:xfrm>
            <a:off x="609600" y="142484"/>
            <a:ext cx="10972801" cy="680480"/>
          </a:xfrm>
          <a:prstGeom prst="rect">
            <a:avLst/>
          </a:prstGeom>
        </p:spPr>
        <p:txBody>
          <a:bodyPr vert="horz" anchor="ctr" anchorCtr="0"/>
          <a:lstStyle>
            <a:lvl1pPr algn="l">
              <a:defRPr sz="3600" cap="all" baseline="0">
                <a:solidFill>
                  <a:schemeClr val="bg1"/>
                </a:solidFill>
              </a:defRPr>
            </a:lvl1pPr>
          </a:lstStyle>
          <a:p>
            <a:r>
              <a:rPr lang="en-US" dirty="0" smtClean="0"/>
              <a:t>Click to edit title</a:t>
            </a:r>
            <a:endParaRPr lang="en-US" dirty="0"/>
          </a:p>
        </p:txBody>
      </p:sp>
      <p:sp>
        <p:nvSpPr>
          <p:cNvPr id="4" name="Footer Placeholder 7"/>
          <p:cNvSpPr>
            <a:spLocks noGrp="1"/>
          </p:cNvSpPr>
          <p:nvPr>
            <p:ph type="ftr" sz="quarter" idx="10"/>
          </p:nvPr>
        </p:nvSpPr>
        <p:spPr>
          <a:xfrm>
            <a:off x="609600" y="6352118"/>
            <a:ext cx="4980517" cy="366183"/>
          </a:xfrm>
        </p:spPr>
        <p:txBody>
          <a:bodyPr/>
          <a:lstStyle>
            <a:lvl1pPr algn="l">
              <a:defRPr sz="1600">
                <a:solidFill>
                  <a:schemeClr val="tx1">
                    <a:tint val="75000"/>
                  </a:schemeClr>
                </a:solidFill>
              </a:defRPr>
            </a:lvl1pPr>
          </a:lstStyle>
          <a:p>
            <a:pPr>
              <a:defRPr/>
            </a:pPr>
            <a:endParaRPr lang="en-US" dirty="0"/>
          </a:p>
        </p:txBody>
      </p:sp>
      <p:sp>
        <p:nvSpPr>
          <p:cNvPr id="5" name="Date Placeholder 9"/>
          <p:cNvSpPr>
            <a:spLocks noGrp="1"/>
          </p:cNvSpPr>
          <p:nvPr>
            <p:ph type="dt" sz="half" idx="11"/>
          </p:nvPr>
        </p:nvSpPr>
        <p:spPr/>
        <p:txBody>
          <a:bodyPr/>
          <a:lstStyle>
            <a:lvl1pPr>
              <a:defRPr/>
            </a:lvl1pPr>
          </a:lstStyle>
          <a:p>
            <a:fld id="{7F70ACB5-0786-458E-838F-25A30612518E}" type="datetimeFigureOut">
              <a:rPr lang="en-US" altLang="en-US"/>
              <a:pPr/>
              <a:t>3/17/15</a:t>
            </a:fld>
            <a:endParaRPr lang="en-US" altLang="en-US"/>
          </a:p>
        </p:txBody>
      </p:sp>
      <p:sp>
        <p:nvSpPr>
          <p:cNvPr id="6" name="Slide Number Placeholder 10"/>
          <p:cNvSpPr>
            <a:spLocks noGrp="1"/>
          </p:cNvSpPr>
          <p:nvPr>
            <p:ph type="sldNum" sz="quarter" idx="12"/>
          </p:nvPr>
        </p:nvSpPr>
        <p:spPr>
          <a:xfrm>
            <a:off x="9192685" y="6352118"/>
            <a:ext cx="2389716" cy="366183"/>
          </a:xfrm>
        </p:spPr>
        <p:txBody>
          <a:bodyPr/>
          <a:lstStyle>
            <a:lvl1pPr>
              <a:defRPr/>
            </a:lvl1pPr>
          </a:lstStyle>
          <a:p>
            <a:fld id="{148CBCA4-F4C6-445C-9F2C-E85F735ABB0B}" type="slidenum">
              <a:rPr lang="en-US" altLang="en-US"/>
              <a:pPr/>
              <a:t>‹#›</a:t>
            </a:fld>
            <a:endParaRPr lang="en-US" alt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0936" y="80388"/>
            <a:ext cx="1591464" cy="804672"/>
          </a:xfrm>
          <a:prstGeom prst="rect">
            <a:avLst/>
          </a:prstGeom>
        </p:spPr>
      </p:pic>
    </p:spTree>
    <p:extLst>
      <p:ext uri="{BB962C8B-B14F-4D97-AF65-F5344CB8AC3E}">
        <p14:creationId xmlns:p14="http://schemas.microsoft.com/office/powerpoint/2010/main" val="138315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480" y="0"/>
            <a:ext cx="12252960" cy="689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hasCustomPrompt="1"/>
          </p:nvPr>
        </p:nvSpPr>
        <p:spPr>
          <a:xfrm>
            <a:off x="609600" y="2857500"/>
            <a:ext cx="10972800" cy="1143000"/>
          </a:xfrm>
          <a:prstGeom prst="rect">
            <a:avLst/>
          </a:prstGeom>
        </p:spPr>
        <p:txBody>
          <a:bodyPr vert="horz"/>
          <a:lstStyle>
            <a:lvl1pPr>
              <a:defRPr sz="4000" cap="all" baseline="0">
                <a:solidFill>
                  <a:srgbClr val="FFFFFF"/>
                </a:solidFill>
              </a:defRPr>
            </a:lvl1pPr>
          </a:lstStyle>
          <a:p>
            <a:r>
              <a:rPr lang="en-US" dirty="0" smtClean="0"/>
              <a:t>Click to edit closing message</a:t>
            </a:r>
            <a:endParaRPr lang="en-US" dirty="0"/>
          </a:p>
        </p:txBody>
      </p:sp>
      <p:sp>
        <p:nvSpPr>
          <p:cNvPr id="2" name="TextBox 1"/>
          <p:cNvSpPr txBox="1"/>
          <p:nvPr userDrawn="1"/>
        </p:nvSpPr>
        <p:spPr>
          <a:xfrm>
            <a:off x="1667934" y="4614333"/>
            <a:ext cx="8856132" cy="646331"/>
          </a:xfrm>
          <a:prstGeom prst="rect">
            <a:avLst/>
          </a:prstGeom>
          <a:noFill/>
        </p:spPr>
        <p:txBody>
          <a:bodyPr wrap="square" rtlCol="0">
            <a:spAutoFit/>
          </a:bodyPr>
          <a:lstStyle/>
          <a:p>
            <a:pPr algn="ctr"/>
            <a:r>
              <a:rPr lang="en-US" sz="1800" b="0" i="0" u="none" strike="noStrike" kern="1200" baseline="0" dirty="0" smtClean="0">
                <a:solidFill>
                  <a:schemeClr val="bg1"/>
                </a:solidFill>
                <a:latin typeface="Calibri" panose="020F0502020204030204" pitchFamily="34" charset="0"/>
                <a:ea typeface="MS PGothic" panose="020B0600070205080204" pitchFamily="34" charset="-128"/>
                <a:cs typeface="+mn-cs"/>
              </a:rPr>
              <a:t>All trademarks are the property of 360 Yield Center, its affiliates and/or its licensors. </a:t>
            </a:r>
          </a:p>
          <a:p>
            <a:pPr algn="ctr"/>
            <a:r>
              <a:rPr lang="en-US" sz="1800" b="0" i="0" u="none" strike="noStrike" kern="1200" baseline="0" dirty="0" smtClean="0">
                <a:solidFill>
                  <a:schemeClr val="bg1"/>
                </a:solidFill>
                <a:latin typeface="Calibri" panose="020F0502020204030204" pitchFamily="34" charset="0"/>
                <a:ea typeface="MS PGothic" panose="020B0600070205080204" pitchFamily="34" charset="-128"/>
                <a:cs typeface="+mn-cs"/>
              </a:rPr>
              <a:t>©2015 360 Yield Center. All rights reserved.</a:t>
            </a:r>
            <a:endParaRPr lang="en-US" dirty="0">
              <a:solidFill>
                <a:schemeClr val="bg1"/>
              </a:solidFill>
            </a:endParaRPr>
          </a:p>
        </p:txBody>
      </p:sp>
    </p:spTree>
    <p:extLst>
      <p:ext uri="{BB962C8B-B14F-4D97-AF65-F5344CB8AC3E}">
        <p14:creationId xmlns:p14="http://schemas.microsoft.com/office/powerpoint/2010/main" val="4037692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ooter Placeholder 7"/>
          <p:cNvSpPr>
            <a:spLocks noGrp="1"/>
          </p:cNvSpPr>
          <p:nvPr>
            <p:ph type="ftr" sz="quarter" idx="3"/>
          </p:nvPr>
        </p:nvSpPr>
        <p:spPr>
          <a:xfrm>
            <a:off x="493184" y="6352118"/>
            <a:ext cx="5096933"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13" name="Date Placeholder 9"/>
          <p:cNvSpPr>
            <a:spLocks noGrp="1"/>
          </p:cNvSpPr>
          <p:nvPr>
            <p:ph type="dt" sz="half" idx="2"/>
          </p:nvPr>
        </p:nvSpPr>
        <p:spPr>
          <a:xfrm>
            <a:off x="6214533" y="6352118"/>
            <a:ext cx="2844800" cy="366183"/>
          </a:xfrm>
          <a:prstGeom prst="rect">
            <a:avLst/>
          </a:prstGeom>
        </p:spPr>
        <p:txBody>
          <a:bodyPr vert="horz" wrap="square" lIns="91440" tIns="45720" rIns="91440" bIns="45720" numCol="1" anchor="ctr" anchorCtr="0" compatLnSpc="1">
            <a:prstTxWarp prst="textNoShape">
              <a:avLst/>
            </a:prstTxWarp>
          </a:bodyPr>
          <a:lstStyle>
            <a:lvl1pPr algn="ctr">
              <a:defRPr sz="1600">
                <a:solidFill>
                  <a:srgbClr val="898989"/>
                </a:solidFill>
              </a:defRPr>
            </a:lvl1pPr>
          </a:lstStyle>
          <a:p>
            <a:fld id="{2BD642F3-F9CA-4645-9856-F15E18659C95}" type="datetimeFigureOut">
              <a:rPr lang="en-US" altLang="en-US"/>
              <a:pPr/>
              <a:t>3/17/15</a:t>
            </a:fld>
            <a:endParaRPr lang="en-US" altLang="en-US"/>
          </a:p>
        </p:txBody>
      </p:sp>
      <p:sp>
        <p:nvSpPr>
          <p:cNvPr id="14" name="Slide Number Placeholder 10"/>
          <p:cNvSpPr>
            <a:spLocks noGrp="1"/>
          </p:cNvSpPr>
          <p:nvPr>
            <p:ph type="sldNum" sz="quarter" idx="4"/>
          </p:nvPr>
        </p:nvSpPr>
        <p:spPr>
          <a:xfrm>
            <a:off x="9192685" y="6352118"/>
            <a:ext cx="2561167"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fld id="{A4A60D94-F5AD-4147-8DA7-D1CAE3FE38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dt="0"/>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video" Target="https://www.youtube.com/embed/gtHUoTwfEyY" TargetMode="External"/><Relationship Id="rId2" Type="http://schemas.openxmlformats.org/officeDocument/2006/relationships/slideLayout" Target="../slideLayouts/slideLayout6.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video" Target="https://www.youtube.com/embed/nWyc_oVQYys" TargetMode="External"/><Relationship Id="rId2" Type="http://schemas.openxmlformats.org/officeDocument/2006/relationships/slideLayout" Target="../slideLayouts/slideLayout6.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Capture more yield potential</a:t>
            </a:r>
          </a:p>
        </p:txBody>
      </p:sp>
    </p:spTree>
    <p:extLst>
      <p:ext uri="{BB962C8B-B14F-4D97-AF65-F5344CB8AC3E}">
        <p14:creationId xmlns:p14="http://schemas.microsoft.com/office/powerpoint/2010/main" val="35429362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tsauder\Documents\360 Yield Center\Marketing\360-Logos\360_CommanderBridge_TM_RGB_0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00627" y="3326078"/>
            <a:ext cx="10805146" cy="38824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238" y="401665"/>
            <a:ext cx="5401488" cy="182482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221" t="6378" r="15292" b="7369"/>
          <a:stretch/>
        </p:blipFill>
        <p:spPr>
          <a:xfrm>
            <a:off x="795959" y="858691"/>
            <a:ext cx="3156996" cy="246738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423" t="6118" r="15256" b="7019"/>
          <a:stretch/>
        </p:blipFill>
        <p:spPr>
          <a:xfrm>
            <a:off x="795959" y="3792265"/>
            <a:ext cx="3156996" cy="2490773"/>
          </a:xfrm>
          <a:prstGeom prst="rect">
            <a:avLst/>
          </a:prstGeom>
        </p:spPr>
      </p:pic>
      <p:sp>
        <p:nvSpPr>
          <p:cNvPr id="7" name="TextBox 6"/>
          <p:cNvSpPr txBox="1"/>
          <p:nvPr/>
        </p:nvSpPr>
        <p:spPr>
          <a:xfrm>
            <a:off x="5093810" y="2497386"/>
            <a:ext cx="6874670" cy="3785652"/>
          </a:xfrm>
          <a:prstGeom prst="rect">
            <a:avLst/>
          </a:prstGeom>
          <a:noFill/>
        </p:spPr>
        <p:txBody>
          <a:bodyPr wrap="square" rtlCol="0">
            <a:spAutoFit/>
          </a:bodyPr>
          <a:lstStyle/>
          <a:p>
            <a:r>
              <a:rPr lang="en-US" sz="2400" dirty="0">
                <a:solidFill>
                  <a:schemeClr val="bg1"/>
                </a:solidFill>
              </a:rPr>
              <a:t>360 COMMANDER – a Web-based crop modeling tool – specifically gives you the insights you need to start reaching more of the potential you plant. It provides you with accurate, agronomic </a:t>
            </a:r>
            <a:r>
              <a:rPr lang="en-US" sz="2400" dirty="0" smtClean="0">
                <a:solidFill>
                  <a:schemeClr val="bg1"/>
                </a:solidFill>
              </a:rPr>
              <a:t>recommendations </a:t>
            </a:r>
            <a:r>
              <a:rPr lang="en-US" sz="2400" dirty="0">
                <a:solidFill>
                  <a:schemeClr val="bg1"/>
                </a:solidFill>
              </a:rPr>
              <a:t>so you can make informed management decisions. It generates optimized, actionable seed, nitrogen and irrigation recommendations based on real-time information, and pulls in real-time data from outside sources and combines it with your data to create customized recommendations for your farm.</a:t>
            </a:r>
            <a:endParaRPr lang="en-US" dirty="0">
              <a:solidFill>
                <a:schemeClr val="bg1"/>
              </a:solidFill>
            </a:endParaRPr>
          </a:p>
        </p:txBody>
      </p:sp>
    </p:spTree>
    <p:extLst>
      <p:ext uri="{BB962C8B-B14F-4D97-AF65-F5344CB8AC3E}">
        <p14:creationId xmlns:p14="http://schemas.microsoft.com/office/powerpoint/2010/main" val="3474357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1" y="1214822"/>
            <a:ext cx="10972800" cy="5137296"/>
          </a:xfrm>
        </p:spPr>
        <p:txBody>
          <a:bodyPr/>
          <a:lstStyle/>
          <a:p>
            <a:pPr marL="0" lvl="0" indent="0">
              <a:buNone/>
            </a:pPr>
            <a:r>
              <a:rPr lang="en-US" sz="1600" b="1" dirty="0"/>
              <a:t>Rainfall Data</a:t>
            </a:r>
            <a:endParaRPr lang="en-US" sz="1600" dirty="0"/>
          </a:p>
          <a:p>
            <a:pPr marL="285750" lvl="0" indent="-285750">
              <a:buFont typeface="Arial"/>
              <a:buChar char="•"/>
            </a:pPr>
            <a:r>
              <a:rPr lang="en-US" sz="1600" dirty="0" smtClean="0"/>
              <a:t>Track hourly, daily </a:t>
            </a:r>
            <a:r>
              <a:rPr lang="en-US" sz="1600" dirty="0" smtClean="0"/>
              <a:t>and seasonal </a:t>
            </a:r>
            <a:r>
              <a:rPr lang="en-US" sz="1600" dirty="0" smtClean="0"/>
              <a:t>rainfall. Yet, the user remains in control - you can make adjustments as needed.</a:t>
            </a:r>
          </a:p>
          <a:p>
            <a:pPr marL="0" lvl="0" indent="0">
              <a:buNone/>
            </a:pPr>
            <a:endParaRPr lang="en-US" sz="1600" dirty="0"/>
          </a:p>
          <a:p>
            <a:pPr marL="0" lvl="0" indent="0">
              <a:buNone/>
            </a:pPr>
            <a:r>
              <a:rPr lang="en-US" sz="1600" b="1" dirty="0"/>
              <a:t>Upload Field Boundaries in Bulk</a:t>
            </a:r>
            <a:endParaRPr lang="en-US" sz="1600" dirty="0"/>
          </a:p>
          <a:p>
            <a:pPr marL="285750" lvl="0" indent="-285750">
              <a:buFont typeface="Arial"/>
              <a:buChar char="•"/>
            </a:pPr>
            <a:r>
              <a:rPr lang="en-US" sz="1600" dirty="0"/>
              <a:t>Manage each unique </a:t>
            </a:r>
            <a:r>
              <a:rPr lang="en-US" sz="1600" dirty="0" smtClean="0"/>
              <a:t>field - </a:t>
            </a:r>
            <a:r>
              <a:rPr lang="en-US" sz="1600" dirty="0"/>
              <a:t>and save processing </a:t>
            </a:r>
            <a:r>
              <a:rPr lang="en-US" sz="1600" dirty="0" smtClean="0"/>
              <a:t>time - </a:t>
            </a:r>
            <a:r>
              <a:rPr lang="en-US" sz="1600" dirty="0"/>
              <a:t>by uploading field boundaries in </a:t>
            </a:r>
            <a:r>
              <a:rPr lang="en-US" sz="1600" dirty="0" smtClean="0"/>
              <a:t>bulk.</a:t>
            </a:r>
            <a:endParaRPr lang="en-US" sz="1600" dirty="0" smtClean="0"/>
          </a:p>
          <a:p>
            <a:pPr marL="0" lvl="0" indent="0">
              <a:buNone/>
            </a:pPr>
            <a:endParaRPr lang="en-US" sz="1600" dirty="0"/>
          </a:p>
          <a:p>
            <a:pPr marL="0" lvl="0" indent="0">
              <a:buNone/>
            </a:pPr>
            <a:r>
              <a:rPr lang="en-US" sz="1600" b="1" dirty="0"/>
              <a:t>Upload Soil Sample Point Data </a:t>
            </a:r>
            <a:endParaRPr lang="en-US" sz="1600" dirty="0"/>
          </a:p>
          <a:p>
            <a:pPr marL="285750" indent="-285750">
              <a:buFont typeface="Arial"/>
              <a:buChar char="•"/>
            </a:pPr>
            <a:r>
              <a:rPr lang="en-US" sz="1600" dirty="0"/>
              <a:t>U</a:t>
            </a:r>
            <a:r>
              <a:rPr lang="en-US" sz="1600" dirty="0" smtClean="0"/>
              <a:t>pload </a:t>
            </a:r>
            <a:r>
              <a:rPr lang="en-US" sz="1600" dirty="0"/>
              <a:t>raw point </a:t>
            </a:r>
            <a:r>
              <a:rPr lang="en-US" sz="1600" dirty="0" smtClean="0"/>
              <a:t>data </a:t>
            </a:r>
            <a:r>
              <a:rPr lang="en-US" sz="1600" dirty="0"/>
              <a:t>with </a:t>
            </a:r>
            <a:r>
              <a:rPr lang="en-US" sz="1600" dirty="0" smtClean="0"/>
              <a:t>no need to set up or convert files.</a:t>
            </a:r>
          </a:p>
          <a:p>
            <a:pPr marL="0" indent="0">
              <a:buNone/>
            </a:pPr>
            <a:endParaRPr lang="en-US" sz="1600" dirty="0"/>
          </a:p>
          <a:p>
            <a:pPr marL="0" lvl="0" indent="0">
              <a:buNone/>
            </a:pPr>
            <a:r>
              <a:rPr lang="en-US" sz="1600" b="1" dirty="0"/>
              <a:t>Management Zone Upload</a:t>
            </a:r>
            <a:endParaRPr lang="en-US" sz="1600" dirty="0"/>
          </a:p>
          <a:p>
            <a:pPr marL="285750" indent="-285750">
              <a:buFont typeface="Arial"/>
              <a:buChar char="•"/>
            </a:pPr>
            <a:r>
              <a:rPr lang="en-US" sz="1600" dirty="0"/>
              <a:t>Upload previously developed management </a:t>
            </a:r>
            <a:r>
              <a:rPr lang="en-US" sz="1600" dirty="0" smtClean="0"/>
              <a:t>zones.</a:t>
            </a:r>
            <a:endParaRPr lang="en-US" sz="1600" dirty="0" smtClean="0"/>
          </a:p>
          <a:p>
            <a:pPr marL="0" indent="0">
              <a:buNone/>
            </a:pPr>
            <a:endParaRPr lang="en-US" sz="1600" dirty="0" smtClean="0"/>
          </a:p>
          <a:p>
            <a:pPr marL="0" indent="0">
              <a:buNone/>
            </a:pPr>
            <a:r>
              <a:rPr lang="en-US" sz="1600" b="1" dirty="0" smtClean="0"/>
              <a:t>Nitrogen </a:t>
            </a:r>
            <a:r>
              <a:rPr lang="en-US" sz="1600" b="1" dirty="0"/>
              <a:t>Chart</a:t>
            </a:r>
          </a:p>
          <a:p>
            <a:pPr marL="285750" lvl="0" indent="-285750">
              <a:buFont typeface="Arial"/>
              <a:buChar char="•"/>
            </a:pPr>
            <a:r>
              <a:rPr lang="en-US" sz="1600" dirty="0" smtClean="0"/>
              <a:t>Monitor this limiting </a:t>
            </a:r>
            <a:r>
              <a:rPr lang="en-US" sz="1600" dirty="0" smtClean="0"/>
              <a:t>factor and gain real-time visibility with the </a:t>
            </a:r>
            <a:r>
              <a:rPr lang="en-US" sz="1600" dirty="0"/>
              <a:t>n</a:t>
            </a:r>
            <a:r>
              <a:rPr lang="en-US" sz="1600" dirty="0" smtClean="0"/>
              <a:t>itrogen chart, </a:t>
            </a:r>
            <a:r>
              <a:rPr lang="en-US" sz="1600" dirty="0" smtClean="0"/>
              <a:t>which tracks </a:t>
            </a:r>
            <a:r>
              <a:rPr lang="en-US" sz="1600" dirty="0" smtClean="0"/>
              <a:t>available </a:t>
            </a:r>
            <a:r>
              <a:rPr lang="en-US" sz="1600" dirty="0"/>
              <a:t>nitrates in your </a:t>
            </a:r>
            <a:r>
              <a:rPr lang="en-US" sz="1600" dirty="0" smtClean="0"/>
              <a:t>field.</a:t>
            </a:r>
            <a:endParaRPr lang="en-US" sz="1600" dirty="0"/>
          </a:p>
          <a:p>
            <a:pPr marL="0" lvl="0" indent="0">
              <a:buNone/>
            </a:pPr>
            <a:endParaRPr lang="en-US" sz="1600" dirty="0"/>
          </a:p>
          <a:p>
            <a:pPr marL="0" lvl="0" indent="0">
              <a:buNone/>
            </a:pPr>
            <a:r>
              <a:rPr lang="en-US" sz="1600" b="1" dirty="0"/>
              <a:t>Additional Users on Account</a:t>
            </a:r>
          </a:p>
          <a:p>
            <a:pPr marL="285750" lvl="0" indent="-285750">
              <a:buFont typeface="Arial"/>
              <a:buChar char="•"/>
            </a:pPr>
            <a:r>
              <a:rPr lang="en-US" sz="1600" dirty="0" smtClean="0"/>
              <a:t>Manage your fields alongside your team by inviting your </a:t>
            </a:r>
            <a:r>
              <a:rPr lang="en-US" sz="1600" dirty="0"/>
              <a:t>agronomist, and </a:t>
            </a:r>
            <a:r>
              <a:rPr lang="en-US" sz="1600" dirty="0" smtClean="0"/>
              <a:t>any </a:t>
            </a:r>
            <a:r>
              <a:rPr lang="en-US" sz="1600" dirty="0"/>
              <a:t>additional users, to your </a:t>
            </a:r>
            <a:r>
              <a:rPr lang="en-US" sz="1600" dirty="0" smtClean="0"/>
              <a:t>account.</a:t>
            </a:r>
            <a:endParaRPr lang="en-US" sz="1600" dirty="0"/>
          </a:p>
          <a:p>
            <a:pPr marL="285750" indent="-285750">
              <a:buFont typeface="Arial"/>
              <a:buChar char="•"/>
            </a:pPr>
            <a:endParaRPr lang="en-US" sz="1600" baseline="-25000" dirty="0"/>
          </a:p>
        </p:txBody>
      </p:sp>
      <p:sp>
        <p:nvSpPr>
          <p:cNvPr id="3" name="Title 2"/>
          <p:cNvSpPr>
            <a:spLocks noGrp="1"/>
          </p:cNvSpPr>
          <p:nvPr>
            <p:ph type="title"/>
          </p:nvPr>
        </p:nvSpPr>
        <p:spPr/>
        <p:txBody>
          <a:bodyPr/>
          <a:lstStyle/>
          <a:p>
            <a:r>
              <a:rPr lang="en-US" dirty="0" smtClean="0"/>
              <a:t>360 </a:t>
            </a:r>
            <a:r>
              <a:rPr lang="en-US" dirty="0" err="1" smtClean="0"/>
              <a:t>cOMMANDER</a:t>
            </a:r>
            <a:r>
              <a:rPr lang="en-US" dirty="0" smtClean="0"/>
              <a:t> Product updates</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11</a:t>
            </a:fld>
            <a:endParaRPr lang="en-US" altLang="en-US"/>
          </a:p>
        </p:txBody>
      </p:sp>
    </p:spTree>
    <p:extLst>
      <p:ext uri="{BB962C8B-B14F-4D97-AF65-F5344CB8AC3E}">
        <p14:creationId xmlns:p14="http://schemas.microsoft.com/office/powerpoint/2010/main" val="1334984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tsauder\Documents\360 Yield Center\Marketing\360-Logos\360_CommanderBridge_TM_RGB_0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00627" y="3326078"/>
            <a:ext cx="10805146" cy="38824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rid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238" y="342785"/>
            <a:ext cx="5401488" cy="1942587"/>
          </a:xfrm>
          <a:prstGeom prst="rect">
            <a:avLst/>
          </a:prstGeom>
        </p:spPr>
      </p:pic>
      <p:pic>
        <p:nvPicPr>
          <p:cNvPr id="5" name="Picture 4" descr="bridge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686" y="1171564"/>
            <a:ext cx="2530832" cy="2611081"/>
          </a:xfrm>
          <a:prstGeom prst="rect">
            <a:avLst/>
          </a:prstGeom>
        </p:spPr>
      </p:pic>
      <p:pic>
        <p:nvPicPr>
          <p:cNvPr id="6" name="Picture 5" descr="bridge3.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8686" y="4118247"/>
            <a:ext cx="3042330" cy="1912075"/>
          </a:xfrm>
          <a:prstGeom prst="rect">
            <a:avLst/>
          </a:prstGeom>
        </p:spPr>
      </p:pic>
      <p:sp>
        <p:nvSpPr>
          <p:cNvPr id="7" name="TextBox 6"/>
          <p:cNvSpPr txBox="1"/>
          <p:nvPr/>
        </p:nvSpPr>
        <p:spPr>
          <a:xfrm>
            <a:off x="5093810" y="2873044"/>
            <a:ext cx="6874670" cy="3046988"/>
          </a:xfrm>
          <a:prstGeom prst="rect">
            <a:avLst/>
          </a:prstGeom>
          <a:noFill/>
        </p:spPr>
        <p:txBody>
          <a:bodyPr wrap="square" rtlCol="0">
            <a:spAutoFit/>
          </a:bodyPr>
          <a:lstStyle/>
          <a:p>
            <a:r>
              <a:rPr lang="en-US" sz="2400" dirty="0" smtClean="0">
                <a:solidFill>
                  <a:schemeClr val="bg1"/>
                </a:solidFill>
              </a:rPr>
              <a:t>360 COMMANDER™ Bridge is a </a:t>
            </a:r>
            <a:r>
              <a:rPr lang="en-US" sz="2400" dirty="0">
                <a:solidFill>
                  <a:schemeClr val="bg1"/>
                </a:solidFill>
              </a:rPr>
              <a:t>wireless </a:t>
            </a:r>
            <a:r>
              <a:rPr lang="en-US" sz="2400" dirty="0" smtClean="0">
                <a:solidFill>
                  <a:schemeClr val="bg1"/>
                </a:solidFill>
              </a:rPr>
              <a:t>USB system</a:t>
            </a:r>
            <a:r>
              <a:rPr lang="en-US" sz="2400" dirty="0">
                <a:solidFill>
                  <a:schemeClr val="bg1"/>
                </a:solidFill>
              </a:rPr>
              <a:t>, powered by the nationwide Verizon Wireless® network, that allows farmers to download files from 360 </a:t>
            </a:r>
            <a:r>
              <a:rPr lang="en-US" sz="2400" dirty="0" smtClean="0">
                <a:solidFill>
                  <a:schemeClr val="bg1"/>
                </a:solidFill>
              </a:rPr>
              <a:t>COMMANDER directly to the monitor in the cab.  </a:t>
            </a:r>
          </a:p>
          <a:p>
            <a:endParaRPr lang="en-US" sz="2400" dirty="0">
              <a:solidFill>
                <a:schemeClr val="bg1"/>
              </a:solidFill>
            </a:endParaRPr>
          </a:p>
          <a:p>
            <a:r>
              <a:rPr lang="en-US" sz="2400" dirty="0" smtClean="0">
                <a:solidFill>
                  <a:schemeClr val="bg1"/>
                </a:solidFill>
              </a:rPr>
              <a:t>In </a:t>
            </a:r>
            <a:r>
              <a:rPr lang="en-US" sz="2400" dirty="0">
                <a:solidFill>
                  <a:schemeClr val="bg1"/>
                </a:solidFill>
              </a:rPr>
              <a:t>the cab or anywhere, farmers will have more access to information and can, in real-time, take action on 360 COMMANDER </a:t>
            </a:r>
            <a:r>
              <a:rPr lang="en-US" sz="2400" dirty="0" smtClean="0">
                <a:solidFill>
                  <a:schemeClr val="bg1"/>
                </a:solidFill>
              </a:rPr>
              <a:t>prescriptions. </a:t>
            </a:r>
            <a:endParaRPr lang="en-US" dirty="0">
              <a:solidFill>
                <a:schemeClr val="bg1"/>
              </a:solidFill>
            </a:endParaRPr>
          </a:p>
        </p:txBody>
      </p:sp>
    </p:spTree>
    <p:extLst>
      <p:ext uri="{BB962C8B-B14F-4D97-AF65-F5344CB8AC3E}">
        <p14:creationId xmlns:p14="http://schemas.microsoft.com/office/powerpoint/2010/main" val="15320852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A new user-friendly </a:t>
            </a:r>
            <a:r>
              <a:rPr lang="en-US" dirty="0"/>
              <a:t>mobile app for 360 </a:t>
            </a:r>
            <a:r>
              <a:rPr lang="en-US" dirty="0" smtClean="0"/>
              <a:t>COMMANDER also will </a:t>
            </a:r>
            <a:r>
              <a:rPr lang="en-US" dirty="0"/>
              <a:t>be available in the app store for iPhone and iPad in the spring of 2015. </a:t>
            </a:r>
            <a:endParaRPr lang="en-US" dirty="0" smtClean="0"/>
          </a:p>
          <a:p>
            <a:r>
              <a:rPr lang="en-US" dirty="0" smtClean="0"/>
              <a:t>Now</a:t>
            </a:r>
            <a:r>
              <a:rPr lang="en-US" dirty="0"/>
              <a:t>, farmers and agronomists can create crop management prescriptions with 360 COMMANDER from their office or home, pull the plan up from their tractor cab using the mobile app and make updates with real-time, in-field information. </a:t>
            </a:r>
            <a:endParaRPr lang="en-US" dirty="0" smtClean="0"/>
          </a:p>
          <a:p>
            <a:r>
              <a:rPr lang="en-US" dirty="0" smtClean="0"/>
              <a:t>With </a:t>
            </a:r>
            <a:r>
              <a:rPr lang="en-US" dirty="0"/>
              <a:t>an up-to-the-minute plan, farmers can use 360 COMMANDER Bridge to send the real-time prescriptions to their tractor’s monitor without the need for USB drives. </a:t>
            </a:r>
          </a:p>
        </p:txBody>
      </p:sp>
      <p:sp>
        <p:nvSpPr>
          <p:cNvPr id="3" name="Title 2"/>
          <p:cNvSpPr>
            <a:spLocks noGrp="1"/>
          </p:cNvSpPr>
          <p:nvPr>
            <p:ph type="title"/>
          </p:nvPr>
        </p:nvSpPr>
        <p:spPr/>
        <p:txBody>
          <a:bodyPr/>
          <a:lstStyle/>
          <a:p>
            <a:r>
              <a:rPr lang="en-US" dirty="0" smtClean="0"/>
              <a:t>360 cOMMANDER IS Now Mobile</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13</a:t>
            </a:fld>
            <a:endParaRPr lang="en-US" altLang="en-US"/>
          </a:p>
        </p:txBody>
      </p:sp>
    </p:spTree>
    <p:extLst>
      <p:ext uri="{BB962C8B-B14F-4D97-AF65-F5344CB8AC3E}">
        <p14:creationId xmlns:p14="http://schemas.microsoft.com/office/powerpoint/2010/main" val="40826463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91" y="746838"/>
            <a:ext cx="2507636" cy="5161517"/>
          </a:xfrm>
          <a:prstGeom prst="rect">
            <a:avLst/>
          </a:prstGeom>
          <a:effectLst>
            <a:softEdge rad="1016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018" y="330891"/>
            <a:ext cx="3661370" cy="1719252"/>
          </a:xfrm>
          <a:prstGeom prst="rect">
            <a:avLst/>
          </a:prstGeom>
        </p:spPr>
      </p:pic>
      <p:sp>
        <p:nvSpPr>
          <p:cNvPr id="6" name="TextBox 5"/>
          <p:cNvSpPr txBox="1"/>
          <p:nvPr/>
        </p:nvSpPr>
        <p:spPr>
          <a:xfrm>
            <a:off x="4354286" y="2397838"/>
            <a:ext cx="7184571" cy="2677656"/>
          </a:xfrm>
          <a:prstGeom prst="rect">
            <a:avLst/>
          </a:prstGeom>
          <a:noFill/>
        </p:spPr>
        <p:txBody>
          <a:bodyPr wrap="square" rtlCol="0">
            <a:spAutoFit/>
          </a:bodyPr>
          <a:lstStyle/>
          <a:p>
            <a:r>
              <a:rPr lang="en-US" sz="2400" dirty="0" smtClean="0">
                <a:solidFill>
                  <a:schemeClr val="bg1"/>
                </a:solidFill>
              </a:rPr>
              <a:t>360 Y-DROP™ gives farmers a wider window of application and more control over when and where to apply nitrogen and other nutrients to their crops. </a:t>
            </a:r>
          </a:p>
          <a:p>
            <a:endParaRPr lang="en-US" sz="2400" dirty="0">
              <a:solidFill>
                <a:schemeClr val="bg1"/>
              </a:solidFill>
            </a:endParaRPr>
          </a:p>
          <a:p>
            <a:r>
              <a:rPr lang="en-US" sz="2400" dirty="0" smtClean="0">
                <a:solidFill>
                  <a:schemeClr val="bg1"/>
                </a:solidFill>
              </a:rPr>
              <a:t>The unique design allows farmers to apply full-season nitrogen – even up to tassel – with precision placement and variable rate application.</a:t>
            </a:r>
            <a:endParaRPr lang="en-US" sz="2400" dirty="0" smtClean="0">
              <a:solidFill>
                <a:srgbClr val="FFFFFF"/>
              </a:solidFill>
            </a:endParaRPr>
          </a:p>
        </p:txBody>
      </p:sp>
    </p:spTree>
    <p:extLst>
      <p:ext uri="{BB962C8B-B14F-4D97-AF65-F5344CB8AC3E}">
        <p14:creationId xmlns:p14="http://schemas.microsoft.com/office/powerpoint/2010/main" val="131495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585856" y="1600201"/>
            <a:ext cx="4789715" cy="4525433"/>
          </a:xfrm>
        </p:spPr>
        <p:txBody>
          <a:bodyPr/>
          <a:lstStyle/>
          <a:p>
            <a:pPr marL="0" indent="0">
              <a:buNone/>
            </a:pPr>
            <a:r>
              <a:rPr lang="en-US" dirty="0" smtClean="0"/>
              <a:t>Adjustable arms with quick release pins to allow for customizable hose placement for varied row spacing (20 inches to 30 inches) to ensure optimal placement of nitrogen and other nutrients at the stalk base.</a:t>
            </a:r>
          </a:p>
          <a:p>
            <a:endParaRPr lang="en-US" dirty="0"/>
          </a:p>
        </p:txBody>
      </p:sp>
      <p:sp>
        <p:nvSpPr>
          <p:cNvPr id="3" name="Title 2"/>
          <p:cNvSpPr>
            <a:spLocks noGrp="1"/>
          </p:cNvSpPr>
          <p:nvPr>
            <p:ph type="title"/>
          </p:nvPr>
        </p:nvSpPr>
        <p:spPr/>
        <p:txBody>
          <a:bodyPr/>
          <a:lstStyle/>
          <a:p>
            <a:r>
              <a:rPr lang="en-US" dirty="0" smtClean="0"/>
              <a:t>360 y-drop updates</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15</a:t>
            </a:fld>
            <a:endParaRPr lang="en-US" altLang="en-US"/>
          </a:p>
        </p:txBody>
      </p:sp>
      <p:pic>
        <p:nvPicPr>
          <p:cNvPr id="6" name="Picture 5" descr="Y-DROP3_675x4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172" y="1304471"/>
            <a:ext cx="4008185" cy="2523672"/>
          </a:xfrm>
          <a:prstGeom prst="rect">
            <a:avLst/>
          </a:prstGeom>
        </p:spPr>
      </p:pic>
      <p:pic>
        <p:nvPicPr>
          <p:cNvPr id="7" name="Picture 6" descr="Y-DROP4_675x4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087" y="4038332"/>
            <a:ext cx="3968270" cy="2498540"/>
          </a:xfrm>
          <a:prstGeom prst="rect">
            <a:avLst/>
          </a:prstGeom>
        </p:spPr>
      </p:pic>
    </p:spTree>
    <p:extLst>
      <p:ext uri="{BB962C8B-B14F-4D97-AF65-F5344CB8AC3E}">
        <p14:creationId xmlns:p14="http://schemas.microsoft.com/office/powerpoint/2010/main" val="273481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676571" y="1600201"/>
            <a:ext cx="4336144" cy="4525433"/>
          </a:xfrm>
        </p:spPr>
        <p:txBody>
          <a:bodyPr/>
          <a:lstStyle/>
          <a:p>
            <a:pPr marL="0" indent="0">
              <a:buNone/>
            </a:pPr>
            <a:r>
              <a:rPr lang="en-US" dirty="0" smtClean="0"/>
              <a:t>A new shape to the nose of the 360 Y-DROP to ensure smooth gliding through the canopy to gently move corn leaves out of the way.</a:t>
            </a:r>
            <a:endParaRPr lang="en-US" dirty="0"/>
          </a:p>
        </p:txBody>
      </p:sp>
      <p:sp>
        <p:nvSpPr>
          <p:cNvPr id="3" name="Title 2"/>
          <p:cNvSpPr>
            <a:spLocks noGrp="1"/>
          </p:cNvSpPr>
          <p:nvPr>
            <p:ph type="title"/>
          </p:nvPr>
        </p:nvSpPr>
        <p:spPr/>
        <p:txBody>
          <a:bodyPr/>
          <a:lstStyle/>
          <a:p>
            <a:r>
              <a:rPr lang="en-US" dirty="0" smtClean="0"/>
              <a:t>360 y-drop updates</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16</a:t>
            </a:fld>
            <a:endParaRPr lang="en-US" altLang="en-US"/>
          </a:p>
        </p:txBody>
      </p:sp>
      <p:pic>
        <p:nvPicPr>
          <p:cNvPr id="5" name="Picture 4" descr="Y-DROP2_675x4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43" y="1600201"/>
            <a:ext cx="5043714" cy="3175672"/>
          </a:xfrm>
          <a:prstGeom prst="rect">
            <a:avLst/>
          </a:prstGeom>
        </p:spPr>
      </p:pic>
    </p:spTree>
    <p:extLst>
      <p:ext uri="{BB962C8B-B14F-4D97-AF65-F5344CB8AC3E}">
        <p14:creationId xmlns:p14="http://schemas.microsoft.com/office/powerpoint/2010/main" val="115079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59286" y="1600201"/>
            <a:ext cx="4771571" cy="4525433"/>
          </a:xfrm>
        </p:spPr>
        <p:txBody>
          <a:bodyPr/>
          <a:lstStyle/>
          <a:p>
            <a:pPr marL="0" indent="0">
              <a:buNone/>
            </a:pPr>
            <a:r>
              <a:rPr lang="en-US" dirty="0" smtClean="0"/>
              <a:t>A customizable spring damped riser to assist with centering the unit within the row for reliable nutrient placement.</a:t>
            </a:r>
            <a:endParaRPr lang="en-US" dirty="0"/>
          </a:p>
        </p:txBody>
      </p:sp>
      <p:sp>
        <p:nvSpPr>
          <p:cNvPr id="3" name="Title 2"/>
          <p:cNvSpPr>
            <a:spLocks noGrp="1"/>
          </p:cNvSpPr>
          <p:nvPr>
            <p:ph type="title"/>
          </p:nvPr>
        </p:nvSpPr>
        <p:spPr/>
        <p:txBody>
          <a:bodyPr/>
          <a:lstStyle/>
          <a:p>
            <a:r>
              <a:rPr lang="en-US" dirty="0" smtClean="0"/>
              <a:t>360 y-drop updates</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17</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23" y="1372030"/>
            <a:ext cx="2507636" cy="5161517"/>
          </a:xfrm>
          <a:prstGeom prst="rect">
            <a:avLst/>
          </a:prstGeom>
          <a:effectLst>
            <a:softEdge rad="101600"/>
          </a:effectLst>
        </p:spPr>
      </p:pic>
    </p:spTree>
    <p:extLst>
      <p:ext uri="{BB962C8B-B14F-4D97-AF65-F5344CB8AC3E}">
        <p14:creationId xmlns:p14="http://schemas.microsoft.com/office/powerpoint/2010/main" val="43379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1" y="435429"/>
            <a:ext cx="3899883" cy="1341360"/>
          </a:xfrm>
          <a:prstGeom prst="rect">
            <a:avLst/>
          </a:prstGeom>
        </p:spPr>
      </p:pic>
      <p:sp>
        <p:nvSpPr>
          <p:cNvPr id="4" name="TextBox 3"/>
          <p:cNvSpPr txBox="1"/>
          <p:nvPr/>
        </p:nvSpPr>
        <p:spPr>
          <a:xfrm>
            <a:off x="5660571" y="2177143"/>
            <a:ext cx="5569858" cy="3416320"/>
          </a:xfrm>
          <a:prstGeom prst="rect">
            <a:avLst/>
          </a:prstGeom>
          <a:noFill/>
        </p:spPr>
        <p:txBody>
          <a:bodyPr wrap="square" rtlCol="0">
            <a:spAutoFit/>
          </a:bodyPr>
          <a:lstStyle/>
          <a:p>
            <a:r>
              <a:rPr lang="en-US" sz="2400" dirty="0" smtClean="0">
                <a:solidFill>
                  <a:srgbClr val="FFFFFF"/>
                </a:solidFill>
              </a:rPr>
              <a:t>360 UNDERCOVER™ helps farmers protect crops from late-season disease and insect infestations. </a:t>
            </a:r>
          </a:p>
          <a:p>
            <a:endParaRPr lang="en-US" sz="2400" dirty="0">
              <a:solidFill>
                <a:srgbClr val="FFFFFF"/>
              </a:solidFill>
            </a:endParaRPr>
          </a:p>
          <a:p>
            <a:r>
              <a:rPr lang="en-US" sz="2400" dirty="0" smtClean="0">
                <a:solidFill>
                  <a:srgbClr val="FFFFFF"/>
                </a:solidFill>
              </a:rPr>
              <a:t>It uses multidirectional spray nozzles and slides easily under the canopy so farmers can target fungicides, insecticides and nutrients exactly where needed for better product efficacy and improved crop health.</a:t>
            </a:r>
            <a:endParaRPr lang="en-US" sz="2400" dirty="0">
              <a:solidFill>
                <a:srgbClr val="FFFFFF"/>
              </a:solidFill>
            </a:endParaRPr>
          </a:p>
        </p:txBody>
      </p:sp>
      <p:pic>
        <p:nvPicPr>
          <p:cNvPr id="5" name="Picture 4" descr="UNDERCOVER5_675x4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2" y="2177143"/>
            <a:ext cx="4815007" cy="3031671"/>
          </a:xfrm>
          <a:prstGeom prst="rect">
            <a:avLst/>
          </a:prstGeom>
        </p:spPr>
      </p:pic>
    </p:spTree>
    <p:extLst>
      <p:ext uri="{BB962C8B-B14F-4D97-AF65-F5344CB8AC3E}">
        <p14:creationId xmlns:p14="http://schemas.microsoft.com/office/powerpoint/2010/main" val="27049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03571" y="2068286"/>
            <a:ext cx="4778828" cy="4057348"/>
          </a:xfrm>
        </p:spPr>
        <p:txBody>
          <a:bodyPr/>
          <a:lstStyle/>
          <a:p>
            <a:pPr marL="0" indent="0">
              <a:buNone/>
            </a:pPr>
            <a:r>
              <a:rPr lang="en-US" dirty="0" smtClean="0"/>
              <a:t>Customizable nozzle placement to allow for increased canopy coverage and adjustments for spray volume at the speed and pressure selected.</a:t>
            </a:r>
            <a:endParaRPr lang="en-US" dirty="0"/>
          </a:p>
        </p:txBody>
      </p:sp>
      <p:sp>
        <p:nvSpPr>
          <p:cNvPr id="3" name="Title 2"/>
          <p:cNvSpPr>
            <a:spLocks noGrp="1"/>
          </p:cNvSpPr>
          <p:nvPr>
            <p:ph type="title"/>
          </p:nvPr>
        </p:nvSpPr>
        <p:spPr/>
        <p:txBody>
          <a:bodyPr/>
          <a:lstStyle/>
          <a:p>
            <a:r>
              <a:rPr lang="en-US" dirty="0" smtClean="0"/>
              <a:t>360 UNDERCOVER PRODUCT UPDATES</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19</a:t>
            </a:fld>
            <a:endParaRPr lang="en-US" altLang="en-US"/>
          </a:p>
        </p:txBody>
      </p:sp>
      <p:pic>
        <p:nvPicPr>
          <p:cNvPr id="5" name="Picture 4" descr="UNDERCOVER2_675x4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6" y="1792515"/>
            <a:ext cx="5768786" cy="3632199"/>
          </a:xfrm>
          <a:prstGeom prst="rect">
            <a:avLst/>
          </a:prstGeom>
        </p:spPr>
      </p:pic>
    </p:spTree>
    <p:extLst>
      <p:ext uri="{BB962C8B-B14F-4D97-AF65-F5344CB8AC3E}">
        <p14:creationId xmlns:p14="http://schemas.microsoft.com/office/powerpoint/2010/main" val="215658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spcBef>
                <a:spcPts val="0"/>
              </a:spcBef>
              <a:buNone/>
            </a:pPr>
            <a:r>
              <a:rPr lang="en-US" dirty="0"/>
              <a:t>Gregg Sauder and his team of farmers, agronomists and engineers have a mission:</a:t>
            </a:r>
          </a:p>
          <a:p>
            <a:pPr marL="0" indent="0">
              <a:spcBef>
                <a:spcPts val="0"/>
              </a:spcBef>
              <a:buNone/>
            </a:pPr>
            <a:r>
              <a:rPr lang="en-US" dirty="0"/>
              <a:t>for every farmer to reach the yield potential of modern seed corn.</a:t>
            </a:r>
          </a:p>
          <a:p>
            <a:pPr marL="0" indent="0">
              <a:spcBef>
                <a:spcPts val="0"/>
              </a:spcBef>
              <a:buNone/>
            </a:pPr>
            <a:endParaRPr lang="en-US" dirty="0"/>
          </a:p>
          <a:p>
            <a:pPr marL="0" indent="0">
              <a:spcBef>
                <a:spcPts val="0"/>
              </a:spcBef>
              <a:buNone/>
            </a:pPr>
            <a:r>
              <a:rPr lang="en-US" dirty="0"/>
              <a:t>As a farmer, Gregg has long focused on capturing more yield potential, and today, his</a:t>
            </a:r>
          </a:p>
          <a:p>
            <a:pPr marL="0" indent="0">
              <a:spcBef>
                <a:spcPts val="0"/>
              </a:spcBef>
              <a:buNone/>
            </a:pPr>
            <a:r>
              <a:rPr lang="en-US" dirty="0"/>
              <a:t>team at 360 Yield Center is putting the farmer at the center of it all. Taking a 360-degree view of key yield-limiting variables and how to course-correct for better results. In short, their goal is to give you the power to sense, decide and apply what you need for better-performing crops and better on-farm profits.</a:t>
            </a:r>
          </a:p>
        </p:txBody>
      </p:sp>
      <p:sp>
        <p:nvSpPr>
          <p:cNvPr id="3" name="Title 2"/>
          <p:cNvSpPr>
            <a:spLocks noGrp="1"/>
          </p:cNvSpPr>
          <p:nvPr>
            <p:ph type="title"/>
          </p:nvPr>
        </p:nvSpPr>
        <p:spPr/>
        <p:txBody>
          <a:bodyPr/>
          <a:lstStyle/>
          <a:p>
            <a:r>
              <a:rPr lang="en-US" dirty="0" smtClean="0"/>
              <a:t>Potential within reach</a:t>
            </a:r>
            <a:endParaRPr lang="en-US" dirty="0"/>
          </a:p>
        </p:txBody>
      </p:sp>
    </p:spTree>
    <p:extLst>
      <p:ext uri="{BB962C8B-B14F-4D97-AF65-F5344CB8AC3E}">
        <p14:creationId xmlns:p14="http://schemas.microsoft.com/office/powerpoint/2010/main" val="16818803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look at residue management</a:t>
            </a:r>
            <a:endParaRPr lang="en-US" dirty="0"/>
          </a:p>
        </p:txBody>
      </p:sp>
    </p:spTree>
    <p:extLst>
      <p:ext uri="{BB962C8B-B14F-4D97-AF65-F5344CB8AC3E}">
        <p14:creationId xmlns:p14="http://schemas.microsoft.com/office/powerpoint/2010/main" val="33668656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0_Chainroll_TM_RGB-HR_0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5975" y="360376"/>
            <a:ext cx="4393412" cy="1800132"/>
          </a:xfrm>
          <a:prstGeom prst="rect">
            <a:avLst/>
          </a:prstGeom>
        </p:spPr>
      </p:pic>
      <p:pic>
        <p:nvPicPr>
          <p:cNvPr id="4" name="Picture 3" descr="chainrol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994" y="2342068"/>
            <a:ext cx="4414267" cy="1273152"/>
          </a:xfrm>
          <a:prstGeom prst="rect">
            <a:avLst/>
          </a:prstGeom>
        </p:spPr>
      </p:pic>
      <p:pic>
        <p:nvPicPr>
          <p:cNvPr id="5" name="Picture 4" descr="chainroll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994" y="4333652"/>
            <a:ext cx="4414266" cy="1168726"/>
          </a:xfrm>
          <a:prstGeom prst="rect">
            <a:avLst/>
          </a:prstGeom>
        </p:spPr>
      </p:pic>
      <p:sp>
        <p:nvSpPr>
          <p:cNvPr id="6" name="TextBox 5"/>
          <p:cNvSpPr txBox="1"/>
          <p:nvPr/>
        </p:nvSpPr>
        <p:spPr>
          <a:xfrm>
            <a:off x="5555975" y="2342068"/>
            <a:ext cx="6440668" cy="4031873"/>
          </a:xfrm>
          <a:prstGeom prst="rect">
            <a:avLst/>
          </a:prstGeom>
          <a:noFill/>
        </p:spPr>
        <p:txBody>
          <a:bodyPr wrap="square" rtlCol="0">
            <a:spAutoFit/>
          </a:bodyPr>
          <a:lstStyle/>
          <a:p>
            <a:r>
              <a:rPr lang="en-US" sz="2400" dirty="0" smtClean="0">
                <a:solidFill>
                  <a:schemeClr val="bg1"/>
                </a:solidFill>
              </a:rPr>
              <a:t>360 </a:t>
            </a:r>
            <a:r>
              <a:rPr lang="en-US" sz="2400" dirty="0">
                <a:solidFill>
                  <a:schemeClr val="bg1"/>
                </a:solidFill>
              </a:rPr>
              <a:t>CHAINROLL</a:t>
            </a:r>
            <a:r>
              <a:rPr lang="en-US" sz="2400" dirty="0" smtClean="0">
                <a:solidFill>
                  <a:schemeClr val="bg1"/>
                </a:solidFill>
              </a:rPr>
              <a:t>™</a:t>
            </a:r>
            <a:r>
              <a:rPr lang="en-US" sz="2400" dirty="0">
                <a:solidFill>
                  <a:schemeClr val="bg1"/>
                </a:solidFill>
              </a:rPr>
              <a:t> </a:t>
            </a:r>
            <a:r>
              <a:rPr lang="en-US" sz="2400" dirty="0" smtClean="0">
                <a:solidFill>
                  <a:schemeClr val="bg1"/>
                </a:solidFill>
              </a:rPr>
              <a:t>is an </a:t>
            </a:r>
            <a:r>
              <a:rPr lang="en-US" sz="2400" dirty="0">
                <a:solidFill>
                  <a:schemeClr val="bg1"/>
                </a:solidFill>
              </a:rPr>
              <a:t>advanced stalk roll system that offers a forward-thinking approach to residue </a:t>
            </a:r>
            <a:r>
              <a:rPr lang="en-US" sz="2400" dirty="0" smtClean="0">
                <a:solidFill>
                  <a:schemeClr val="bg1"/>
                </a:solidFill>
              </a:rPr>
              <a:t>management. </a:t>
            </a:r>
          </a:p>
          <a:p>
            <a:pPr marL="457200" indent="-457200">
              <a:buFont typeface="Arial" panose="020B0604020202020204" pitchFamily="34" charset="0"/>
              <a:buChar char="•"/>
            </a:pPr>
            <a:r>
              <a:rPr lang="en-US" sz="2000" dirty="0" smtClean="0">
                <a:solidFill>
                  <a:schemeClr val="bg1"/>
                </a:solidFill>
              </a:rPr>
              <a:t>Chops and crimps stalks but leaves most sections connected</a:t>
            </a:r>
          </a:p>
          <a:p>
            <a:pPr marL="457200" indent="-457200">
              <a:buFont typeface="Arial" panose="020B0604020202020204" pitchFamily="34" charset="0"/>
              <a:buChar char="•"/>
            </a:pPr>
            <a:r>
              <a:rPr lang="en-US" sz="2000" dirty="0" smtClean="0">
                <a:solidFill>
                  <a:schemeClr val="bg1"/>
                </a:solidFill>
              </a:rPr>
              <a:t>Makes residue more available for microbial breakdown, increasing decomposition rate</a:t>
            </a:r>
          </a:p>
          <a:p>
            <a:pPr marL="457200" indent="-457200">
              <a:buFont typeface="Arial" panose="020B0604020202020204" pitchFamily="34" charset="0"/>
              <a:buChar char="•"/>
            </a:pPr>
            <a:r>
              <a:rPr lang="en-US" sz="2000" dirty="0" smtClean="0">
                <a:solidFill>
                  <a:schemeClr val="bg1"/>
                </a:solidFill>
              </a:rPr>
              <a:t>Leaves fewer small-residue pieces in the seed zone to help decrease likelihood of seeding blight and poor emergence </a:t>
            </a:r>
          </a:p>
          <a:p>
            <a:endParaRPr lang="en-US" sz="2000" dirty="0">
              <a:solidFill>
                <a:schemeClr val="bg1"/>
              </a:solidFill>
            </a:endParaRPr>
          </a:p>
          <a:p>
            <a:r>
              <a:rPr lang="en-US" sz="2400" dirty="0" smtClean="0">
                <a:solidFill>
                  <a:schemeClr val="bg1"/>
                </a:solidFill>
              </a:rPr>
              <a:t>Available for field testing in fall 2015 </a:t>
            </a:r>
            <a:endParaRPr lang="en-US" sz="2400" dirty="0">
              <a:solidFill>
                <a:schemeClr val="bg1"/>
              </a:solidFill>
            </a:endParaRPr>
          </a:p>
        </p:txBody>
      </p:sp>
    </p:spTree>
    <p:extLst>
      <p:ext uri="{BB962C8B-B14F-4D97-AF65-F5344CB8AC3E}">
        <p14:creationId xmlns:p14="http://schemas.microsoft.com/office/powerpoint/2010/main" val="26954213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360 CHAINroll</a:t>
            </a:r>
            <a:r>
              <a:rPr lang="en-US" baseline="30000" dirty="0" smtClean="0"/>
              <a:t>™</a:t>
            </a:r>
            <a:r>
              <a:rPr lang="en-US" dirty="0" smtClean="0"/>
              <a:t> in action</a:t>
            </a:r>
            <a:endParaRPr lang="en-US" dirty="0"/>
          </a:p>
        </p:txBody>
      </p:sp>
      <p:pic>
        <p:nvPicPr>
          <p:cNvPr id="4" name="gtHUoTwfEyY"/>
          <p:cNvPicPr>
            <a:picLocks noRot="1" noChangeAspect="1"/>
          </p:cNvPicPr>
          <p:nvPr>
            <a:quickTimeFile r:link="rId1"/>
          </p:nvPr>
        </p:nvPicPr>
        <p:blipFill>
          <a:blip r:embed="rId3"/>
          <a:stretch>
            <a:fillRect/>
          </a:stretch>
        </p:blipFill>
        <p:spPr>
          <a:xfrm>
            <a:off x="1046018" y="1236518"/>
            <a:ext cx="9636605" cy="5420591"/>
          </a:xfrm>
          <a:prstGeom prst="rect">
            <a:avLst/>
          </a:prstGeom>
        </p:spPr>
      </p:pic>
    </p:spTree>
    <p:extLst>
      <p:ext uri="{BB962C8B-B14F-4D97-AF65-F5344CB8AC3E}">
        <p14:creationId xmlns:p14="http://schemas.microsoft.com/office/powerpoint/2010/main" val="36898666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Yield </a:t>
            </a:r>
            <a:r>
              <a:rPr lang="en-US" dirty="0"/>
              <a:t>potential starts with the previous year’s harvest and how crop residue and soil health is </a:t>
            </a:r>
            <a:r>
              <a:rPr lang="en-US" dirty="0" smtClean="0"/>
              <a:t>managed.</a:t>
            </a:r>
          </a:p>
          <a:p>
            <a:r>
              <a:rPr lang="en-US" dirty="0" smtClean="0"/>
              <a:t>Residue </a:t>
            </a:r>
            <a:r>
              <a:rPr lang="en-US" dirty="0"/>
              <a:t>management is a key part of the 360 Yield Circle</a:t>
            </a:r>
            <a:r>
              <a:rPr lang="en-US" dirty="0" smtClean="0"/>
              <a:t>™. </a:t>
            </a:r>
          </a:p>
          <a:p>
            <a:r>
              <a:rPr lang="en-US" dirty="0" smtClean="0"/>
              <a:t>360 </a:t>
            </a:r>
            <a:r>
              <a:rPr lang="en-US" dirty="0"/>
              <a:t>CHAINROLL offers a new approach to help farmers think differently about corn stalk chopping. </a:t>
            </a:r>
            <a:r>
              <a:rPr lang="en-US" dirty="0" smtClean="0"/>
              <a:t> </a:t>
            </a:r>
            <a:endParaRPr lang="en-US" dirty="0"/>
          </a:p>
        </p:txBody>
      </p:sp>
      <p:sp>
        <p:nvSpPr>
          <p:cNvPr id="3" name="Title 2"/>
          <p:cNvSpPr>
            <a:spLocks noGrp="1"/>
          </p:cNvSpPr>
          <p:nvPr>
            <p:ph type="title"/>
          </p:nvPr>
        </p:nvSpPr>
        <p:spPr/>
        <p:txBody>
          <a:bodyPr/>
          <a:lstStyle/>
          <a:p>
            <a:r>
              <a:rPr lang="en-US" dirty="0" smtClean="0"/>
              <a:t>New LOOK at residue management</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23</a:t>
            </a:fld>
            <a:endParaRPr lang="en-US" altLang="en-US"/>
          </a:p>
        </p:txBody>
      </p:sp>
    </p:spTree>
    <p:extLst>
      <p:ext uri="{BB962C8B-B14F-4D97-AF65-F5344CB8AC3E}">
        <p14:creationId xmlns:p14="http://schemas.microsoft.com/office/powerpoint/2010/main" val="38657225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7859707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2803"/>
            <a:ext cx="10439400" cy="2492990"/>
          </a:xfrm>
          <a:prstGeom prst="rect">
            <a:avLst/>
          </a:prstGeom>
          <a:noFill/>
        </p:spPr>
        <p:txBody>
          <a:bodyPr wrap="square" rtlCol="0">
            <a:spAutoFit/>
          </a:bodyPr>
          <a:lstStyle/>
          <a:p>
            <a:r>
              <a:rPr lang="en-US" sz="2400" dirty="0" smtClean="0"/>
              <a:t>Advancements in modern agriculture have broadened the potential for farmers: </a:t>
            </a:r>
          </a:p>
          <a:p>
            <a:endParaRPr lang="en-US" sz="2400" dirty="0"/>
          </a:p>
          <a:p>
            <a:pPr marL="342900" indent="-342900">
              <a:buFont typeface="Arial"/>
              <a:buChar char="•"/>
            </a:pPr>
            <a:r>
              <a:rPr lang="en-US" sz="2000" dirty="0" smtClean="0"/>
              <a:t>Hybrid seeds reaching extraordinary genetic potential</a:t>
            </a:r>
          </a:p>
          <a:p>
            <a:pPr marL="342900" indent="-342900">
              <a:buFont typeface="Arial"/>
              <a:buChar char="•"/>
            </a:pPr>
            <a:r>
              <a:rPr lang="en-US" sz="2000" dirty="0" smtClean="0"/>
              <a:t>Weed and pest protection elevated to maximum level</a:t>
            </a:r>
          </a:p>
          <a:p>
            <a:pPr marL="342900" indent="-342900">
              <a:buFont typeface="Arial"/>
              <a:buChar char="•"/>
            </a:pPr>
            <a:r>
              <a:rPr lang="en-US" sz="2000" dirty="0" smtClean="0"/>
              <a:t>Equipment and planters engineered for superior accuracy and precision</a:t>
            </a:r>
          </a:p>
          <a:p>
            <a:pPr marL="342900" indent="-342900">
              <a:buFont typeface="Arial"/>
              <a:buChar char="•"/>
            </a:pPr>
            <a:endParaRPr lang="en-US" sz="2400" dirty="0"/>
          </a:p>
          <a:p>
            <a:endParaRPr lang="en-US" sz="2400" dirty="0"/>
          </a:p>
        </p:txBody>
      </p:sp>
      <p:sp>
        <p:nvSpPr>
          <p:cNvPr id="6" name="Title 2"/>
          <p:cNvSpPr>
            <a:spLocks noGrp="1"/>
          </p:cNvSpPr>
          <p:nvPr>
            <p:ph type="title"/>
          </p:nvPr>
        </p:nvSpPr>
        <p:spPr/>
        <p:txBody>
          <a:bodyPr/>
          <a:lstStyle/>
          <a:p>
            <a:pPr algn="l"/>
            <a:r>
              <a:rPr lang="en-US" dirty="0" smtClean="0"/>
              <a:t>Push the boundaries.  </a:t>
            </a:r>
            <a:endParaRPr lang="en-US" dirty="0"/>
          </a:p>
        </p:txBody>
      </p:sp>
    </p:spTree>
    <p:extLst>
      <p:ext uri="{BB962C8B-B14F-4D97-AF65-F5344CB8AC3E}">
        <p14:creationId xmlns:p14="http://schemas.microsoft.com/office/powerpoint/2010/main" val="42690249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 MORE OF THE POTENTIAL YOU PLANTED</a:t>
            </a:r>
            <a:endParaRPr lang="en-US" dirty="0"/>
          </a:p>
        </p:txBody>
      </p:sp>
      <p:pic>
        <p:nvPicPr>
          <p:cNvPr id="2" name="nWyc_oVQYys"/>
          <p:cNvPicPr>
            <a:picLocks noRot="1" noChangeAspect="1"/>
          </p:cNvPicPr>
          <p:nvPr>
            <a:quickTimeFile r:link="rId1"/>
          </p:nvPr>
        </p:nvPicPr>
        <p:blipFill>
          <a:blip r:embed="rId3"/>
          <a:stretch>
            <a:fillRect/>
          </a:stretch>
        </p:blipFill>
        <p:spPr>
          <a:xfrm>
            <a:off x="1132608" y="1125683"/>
            <a:ext cx="9902537" cy="5570177"/>
          </a:xfrm>
          <a:prstGeom prst="rect">
            <a:avLst/>
          </a:prstGeom>
        </p:spPr>
      </p:pic>
    </p:spTree>
    <p:extLst>
      <p:ext uri="{BB962C8B-B14F-4D97-AF65-F5344CB8AC3E}">
        <p14:creationId xmlns:p14="http://schemas.microsoft.com/office/powerpoint/2010/main" val="3518633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more of the potential you planted</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1646" y="1844821"/>
            <a:ext cx="2362976" cy="55572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0568" y="1815439"/>
            <a:ext cx="2773930" cy="73317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45" y="1844821"/>
            <a:ext cx="2297598" cy="555720"/>
          </a:xfrm>
          <a:prstGeom prst="rect">
            <a:avLst/>
          </a:prstGeom>
        </p:spPr>
      </p:pic>
      <p:sp>
        <p:nvSpPr>
          <p:cNvPr id="8" name="TextBox 7"/>
          <p:cNvSpPr txBox="1"/>
          <p:nvPr/>
        </p:nvSpPr>
        <p:spPr>
          <a:xfrm>
            <a:off x="603445" y="2733261"/>
            <a:ext cx="2782955" cy="2308324"/>
          </a:xfrm>
          <a:prstGeom prst="rect">
            <a:avLst/>
          </a:prstGeom>
          <a:noFill/>
        </p:spPr>
        <p:txBody>
          <a:bodyPr wrap="square" rtlCol="0">
            <a:spAutoFit/>
          </a:bodyPr>
          <a:lstStyle/>
          <a:p>
            <a:r>
              <a:rPr lang="en-US" dirty="0"/>
              <a:t>360 SOILSCAN™ helps </a:t>
            </a:r>
            <a:r>
              <a:rPr lang="en-US" dirty="0" smtClean="0"/>
              <a:t>you sense </a:t>
            </a:r>
            <a:r>
              <a:rPr lang="en-US" dirty="0"/>
              <a:t>the signals your </a:t>
            </a:r>
            <a:r>
              <a:rPr lang="en-US" dirty="0" smtClean="0"/>
              <a:t>farm is </a:t>
            </a:r>
            <a:r>
              <a:rPr lang="en-US" dirty="0"/>
              <a:t>sending. It provides </a:t>
            </a:r>
            <a:r>
              <a:rPr lang="en-US" dirty="0" smtClean="0"/>
              <a:t>you with </a:t>
            </a:r>
            <a:r>
              <a:rPr lang="en-US" dirty="0"/>
              <a:t>real-time nitrate </a:t>
            </a:r>
            <a:r>
              <a:rPr lang="en-US" dirty="0" smtClean="0"/>
              <a:t>and soil </a:t>
            </a:r>
            <a:r>
              <a:rPr lang="en-US" dirty="0"/>
              <a:t>data — in the field. So</a:t>
            </a:r>
          </a:p>
          <a:p>
            <a:r>
              <a:rPr lang="en-US" dirty="0"/>
              <a:t>you have a </a:t>
            </a:r>
            <a:r>
              <a:rPr lang="en-US" dirty="0" smtClean="0"/>
              <a:t>more complete picture </a:t>
            </a:r>
            <a:r>
              <a:rPr lang="en-US" dirty="0"/>
              <a:t>of what is </a:t>
            </a:r>
            <a:r>
              <a:rPr lang="en-US" dirty="0" smtClean="0"/>
              <a:t>affecting your </a:t>
            </a:r>
            <a:r>
              <a:rPr lang="en-US" dirty="0"/>
              <a:t>crops.</a:t>
            </a:r>
          </a:p>
        </p:txBody>
      </p:sp>
      <p:sp>
        <p:nvSpPr>
          <p:cNvPr id="9" name="TextBox 8"/>
          <p:cNvSpPr txBox="1"/>
          <p:nvPr/>
        </p:nvSpPr>
        <p:spPr>
          <a:xfrm>
            <a:off x="4095203" y="2733261"/>
            <a:ext cx="3445756" cy="2585323"/>
          </a:xfrm>
          <a:prstGeom prst="rect">
            <a:avLst/>
          </a:prstGeom>
          <a:noFill/>
        </p:spPr>
        <p:txBody>
          <a:bodyPr wrap="square" rtlCol="0">
            <a:spAutoFit/>
          </a:bodyPr>
          <a:lstStyle/>
          <a:p>
            <a:r>
              <a:rPr lang="en-US" dirty="0"/>
              <a:t>360 COMMANDER™ </a:t>
            </a:r>
            <a:r>
              <a:rPr lang="en-US" dirty="0" smtClean="0"/>
              <a:t>provides you </a:t>
            </a:r>
            <a:r>
              <a:rPr lang="en-US" dirty="0"/>
              <a:t>with the most </a:t>
            </a:r>
            <a:r>
              <a:rPr lang="en-US" dirty="0" smtClean="0"/>
              <a:t>comprehensive analysis </a:t>
            </a:r>
            <a:r>
              <a:rPr lang="en-US" dirty="0"/>
              <a:t>of your farm, </a:t>
            </a:r>
            <a:r>
              <a:rPr lang="en-US" dirty="0" smtClean="0"/>
              <a:t> economic and </a:t>
            </a:r>
            <a:r>
              <a:rPr lang="en-US" dirty="0"/>
              <a:t>weather data. Giving </a:t>
            </a:r>
            <a:r>
              <a:rPr lang="en-US" dirty="0" smtClean="0"/>
              <a:t>you insights </a:t>
            </a:r>
            <a:r>
              <a:rPr lang="en-US" dirty="0"/>
              <a:t>and recommendations</a:t>
            </a:r>
          </a:p>
          <a:p>
            <a:r>
              <a:rPr lang="en-US" dirty="0"/>
              <a:t>for nitrogen application, </a:t>
            </a:r>
            <a:r>
              <a:rPr lang="en-US" dirty="0" smtClean="0"/>
              <a:t>planting rates </a:t>
            </a:r>
            <a:r>
              <a:rPr lang="en-US" dirty="0"/>
              <a:t>and </a:t>
            </a:r>
            <a:r>
              <a:rPr lang="en-US" dirty="0" smtClean="0"/>
              <a:t>irrigation</a:t>
            </a:r>
            <a:r>
              <a:rPr lang="en-US" dirty="0"/>
              <a:t>. To help you</a:t>
            </a:r>
          </a:p>
          <a:p>
            <a:r>
              <a:rPr lang="en-US" dirty="0"/>
              <a:t>decide what actions are </a:t>
            </a:r>
            <a:r>
              <a:rPr lang="en-US" dirty="0" smtClean="0"/>
              <a:t>necessary to </a:t>
            </a:r>
            <a:r>
              <a:rPr lang="en-US" dirty="0"/>
              <a:t>improve your yield.</a:t>
            </a:r>
          </a:p>
        </p:txBody>
      </p:sp>
      <p:sp>
        <p:nvSpPr>
          <p:cNvPr id="10" name="TextBox 9"/>
          <p:cNvSpPr txBox="1"/>
          <p:nvPr/>
        </p:nvSpPr>
        <p:spPr>
          <a:xfrm>
            <a:off x="8074167" y="2733260"/>
            <a:ext cx="3869825" cy="1477328"/>
          </a:xfrm>
          <a:prstGeom prst="rect">
            <a:avLst/>
          </a:prstGeom>
          <a:noFill/>
        </p:spPr>
        <p:txBody>
          <a:bodyPr wrap="square" rtlCol="0">
            <a:spAutoFit/>
          </a:bodyPr>
          <a:lstStyle/>
          <a:p>
            <a:r>
              <a:rPr lang="en-US" dirty="0"/>
              <a:t>360 Y-DROP™ </a:t>
            </a:r>
            <a:r>
              <a:rPr lang="en-US" dirty="0" smtClean="0"/>
              <a:t>and </a:t>
            </a:r>
            <a:r>
              <a:rPr lang="en-US" dirty="0"/>
              <a:t>360 </a:t>
            </a:r>
            <a:r>
              <a:rPr lang="en-US" dirty="0" smtClean="0"/>
              <a:t>UNDERCOVER™ give </a:t>
            </a:r>
            <a:r>
              <a:rPr lang="en-US" dirty="0"/>
              <a:t>you the ability to apply nitrogen,</a:t>
            </a:r>
          </a:p>
          <a:p>
            <a:r>
              <a:rPr lang="en-US" dirty="0"/>
              <a:t>pesticides, herbicides and more — </a:t>
            </a:r>
            <a:r>
              <a:rPr lang="en-US" dirty="0" smtClean="0"/>
              <a:t>to feed </a:t>
            </a:r>
            <a:r>
              <a:rPr lang="en-US" dirty="0"/>
              <a:t>and protect your crops. When </a:t>
            </a:r>
            <a:r>
              <a:rPr lang="en-US" dirty="0" smtClean="0"/>
              <a:t>and where </a:t>
            </a:r>
            <a:r>
              <a:rPr lang="en-US" dirty="0"/>
              <a:t>you need it.</a:t>
            </a:r>
          </a:p>
        </p:txBody>
      </p:sp>
    </p:spTree>
    <p:extLst>
      <p:ext uri="{BB962C8B-B14F-4D97-AF65-F5344CB8AC3E}">
        <p14:creationId xmlns:p14="http://schemas.microsoft.com/office/powerpoint/2010/main" val="10756533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2857500"/>
            <a:ext cx="11223171" cy="1143000"/>
          </a:xfrm>
        </p:spPr>
        <p:txBody>
          <a:bodyPr/>
          <a:lstStyle/>
          <a:p>
            <a:r>
              <a:rPr lang="en-US" dirty="0" smtClean="0"/>
              <a:t>OUR latest transformative farming solutions</a:t>
            </a:r>
            <a:endParaRPr lang="en-US" dirty="0"/>
          </a:p>
        </p:txBody>
      </p:sp>
    </p:spTree>
    <p:extLst>
      <p:ext uri="{BB962C8B-B14F-4D97-AF65-F5344CB8AC3E}">
        <p14:creationId xmlns:p14="http://schemas.microsoft.com/office/powerpoint/2010/main" val="22682497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Applying smart decisions just got easier</a:t>
            </a:r>
            <a:endParaRPr lang="en-US" dirty="0"/>
          </a:p>
        </p:txBody>
      </p:sp>
      <p:sp>
        <p:nvSpPr>
          <p:cNvPr id="4" name="Slide Number Placeholder 3"/>
          <p:cNvSpPr>
            <a:spLocks noGrp="1"/>
          </p:cNvSpPr>
          <p:nvPr>
            <p:ph type="sldNum" sz="quarter" idx="4294967295"/>
          </p:nvPr>
        </p:nvSpPr>
        <p:spPr>
          <a:xfrm>
            <a:off x="9802813" y="6351588"/>
            <a:ext cx="2389187" cy="366712"/>
          </a:xfrm>
        </p:spPr>
        <p:txBody>
          <a:bodyPr/>
          <a:lstStyle/>
          <a:p>
            <a:fld id="{1FF93291-3B84-4D2D-A7DD-D563E6979F2E}" type="slidenum">
              <a:rPr lang="en-US" altLang="en-US" smtClean="0"/>
              <a:pPr/>
              <a:t>7</a:t>
            </a:fld>
            <a:endParaRPr lang="en-US" altLang="en-US"/>
          </a:p>
        </p:txBody>
      </p:sp>
    </p:spTree>
    <p:extLst>
      <p:ext uri="{BB962C8B-B14F-4D97-AF65-F5344CB8AC3E}">
        <p14:creationId xmlns:p14="http://schemas.microsoft.com/office/powerpoint/2010/main" val="34620548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37_BR-Soilscan-0514_LR_N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2050143"/>
            <a:ext cx="3414002" cy="3507536"/>
          </a:xfrm>
          <a:prstGeom prst="rect">
            <a:avLst/>
          </a:prstGeom>
          <a:effectLst>
            <a:softEdge rad="101600"/>
          </a:effectLst>
        </p:spPr>
      </p:pic>
      <p:pic>
        <p:nvPicPr>
          <p:cNvPr id="4" name="Picture 3" descr="360_SoilScan_TM_4C_0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548" y="330891"/>
            <a:ext cx="4294310" cy="1719252"/>
          </a:xfrm>
          <a:prstGeom prst="rect">
            <a:avLst/>
          </a:prstGeom>
        </p:spPr>
      </p:pic>
      <p:sp>
        <p:nvSpPr>
          <p:cNvPr id="6" name="TextBox 5"/>
          <p:cNvSpPr txBox="1"/>
          <p:nvPr/>
        </p:nvSpPr>
        <p:spPr>
          <a:xfrm>
            <a:off x="4354286" y="2397838"/>
            <a:ext cx="7184571" cy="2308324"/>
          </a:xfrm>
          <a:prstGeom prst="rect">
            <a:avLst/>
          </a:prstGeom>
          <a:noFill/>
        </p:spPr>
        <p:txBody>
          <a:bodyPr wrap="square" rtlCol="0">
            <a:spAutoFit/>
          </a:bodyPr>
          <a:lstStyle/>
          <a:p>
            <a:r>
              <a:rPr lang="en-US" sz="2400" dirty="0" smtClean="0">
                <a:solidFill>
                  <a:schemeClr val="bg1"/>
                </a:solidFill>
              </a:rPr>
              <a:t>360 SOILSCAN™ is a portable soil testing tool that gives farmers the ability to perform soil nitrate analysis in about five minutes, so farmers can make more accurate </a:t>
            </a:r>
            <a:r>
              <a:rPr lang="en-US" sz="2400" dirty="0" smtClean="0">
                <a:solidFill>
                  <a:srgbClr val="FFFFFF"/>
                </a:solidFill>
              </a:rPr>
              <a:t>and timely nutrient management decisions. </a:t>
            </a:r>
          </a:p>
          <a:p>
            <a:endParaRPr lang="en-US" sz="2400" dirty="0" smtClean="0">
              <a:solidFill>
                <a:srgbClr val="FFFFFF"/>
              </a:solidFill>
            </a:endParaRPr>
          </a:p>
          <a:p>
            <a:endParaRPr lang="en-US" sz="2400" dirty="0" smtClean="0">
              <a:solidFill>
                <a:schemeClr val="bg1"/>
              </a:solidFill>
            </a:endParaRPr>
          </a:p>
        </p:txBody>
      </p:sp>
    </p:spTree>
    <p:extLst>
      <p:ext uri="{BB962C8B-B14F-4D97-AF65-F5344CB8AC3E}">
        <p14:creationId xmlns:p14="http://schemas.microsoft.com/office/powerpoint/2010/main" val="319884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769428" y="1600201"/>
            <a:ext cx="5812971" cy="4525433"/>
          </a:xfrm>
        </p:spPr>
        <p:txBody>
          <a:bodyPr/>
          <a:lstStyle/>
          <a:p>
            <a:pPr marL="342900" indent="-342900">
              <a:buFont typeface="Arial"/>
              <a:buChar char="•"/>
            </a:pPr>
            <a:r>
              <a:rPr lang="en-US" dirty="0" err="1"/>
              <a:t>iPad</a:t>
            </a:r>
            <a:r>
              <a:rPr lang="en-US" dirty="0"/>
              <a:t> interface walks users through the step-by-step, in-field soil testing system.</a:t>
            </a:r>
          </a:p>
          <a:p>
            <a:pPr marL="342900" indent="-342900">
              <a:buFont typeface="Arial"/>
              <a:buChar char="•"/>
            </a:pPr>
            <a:endParaRPr lang="en-US" dirty="0"/>
          </a:p>
          <a:p>
            <a:pPr marL="342900" indent="-342900">
              <a:buFont typeface="Arial"/>
              <a:buChar char="•"/>
            </a:pPr>
            <a:r>
              <a:rPr lang="en-US" dirty="0"/>
              <a:t>Multiple sensor slots to allow for future soil nutrient testing capabilities without the need for product upgrades.</a:t>
            </a:r>
          </a:p>
          <a:p>
            <a:endParaRPr lang="en-US" dirty="0"/>
          </a:p>
        </p:txBody>
      </p:sp>
      <p:sp>
        <p:nvSpPr>
          <p:cNvPr id="3" name="Title 2"/>
          <p:cNvSpPr>
            <a:spLocks noGrp="1"/>
          </p:cNvSpPr>
          <p:nvPr>
            <p:ph type="title"/>
          </p:nvPr>
        </p:nvSpPr>
        <p:spPr/>
        <p:txBody>
          <a:bodyPr/>
          <a:lstStyle/>
          <a:p>
            <a:r>
              <a:rPr lang="en-US" dirty="0" smtClean="0"/>
              <a:t>360 </a:t>
            </a:r>
            <a:r>
              <a:rPr lang="en-US" dirty="0" err="1" smtClean="0"/>
              <a:t>soilscan</a:t>
            </a:r>
            <a:r>
              <a:rPr lang="en-US" dirty="0" smtClean="0"/>
              <a:t> product updates</a:t>
            </a:r>
            <a:endParaRPr lang="en-US" dirty="0"/>
          </a:p>
        </p:txBody>
      </p:sp>
      <p:sp>
        <p:nvSpPr>
          <p:cNvPr id="4" name="Slide Number Placeholder 3"/>
          <p:cNvSpPr>
            <a:spLocks noGrp="1"/>
          </p:cNvSpPr>
          <p:nvPr>
            <p:ph type="sldNum" sz="quarter" idx="12"/>
          </p:nvPr>
        </p:nvSpPr>
        <p:spPr/>
        <p:txBody>
          <a:bodyPr/>
          <a:lstStyle/>
          <a:p>
            <a:fld id="{1FF93291-3B84-4D2D-A7DD-D563E6979F2E}" type="slidenum">
              <a:rPr lang="en-US" altLang="en-US" smtClean="0"/>
              <a:pPr/>
              <a:t>9</a:t>
            </a:fld>
            <a:endParaRPr lang="en-US" altLang="en-US"/>
          </a:p>
        </p:txBody>
      </p:sp>
      <p:pic>
        <p:nvPicPr>
          <p:cNvPr id="5" name="Picture 4" descr="SOILSCAN3_675x4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5" y="1600201"/>
            <a:ext cx="3548743" cy="2234394"/>
          </a:xfrm>
          <a:prstGeom prst="rect">
            <a:avLst/>
          </a:prstGeom>
        </p:spPr>
      </p:pic>
      <p:pic>
        <p:nvPicPr>
          <p:cNvPr id="6" name="Picture 5" descr="SOILSCAN4_675x4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5" y="4117724"/>
            <a:ext cx="3548743" cy="2234394"/>
          </a:xfrm>
          <a:prstGeom prst="rect">
            <a:avLst/>
          </a:prstGeom>
        </p:spPr>
      </p:pic>
    </p:spTree>
    <p:extLst>
      <p:ext uri="{BB962C8B-B14F-4D97-AF65-F5344CB8AC3E}">
        <p14:creationId xmlns:p14="http://schemas.microsoft.com/office/powerpoint/2010/main" val="1142219990"/>
      </p:ext>
    </p:extLst>
  </p:cSld>
  <p:clrMapOvr>
    <a:masterClrMapping/>
  </p:clrMapOvr>
</p:sld>
</file>

<file path=ppt/theme/theme1.xml><?xml version="1.0" encoding="utf-8"?>
<a:theme xmlns:a="http://schemas.openxmlformats.org/drawingml/2006/main" name="360 Yield Center - PP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360 Yield Center - PPT Template.potx</Template>
  <TotalTime>863</TotalTime>
  <Words>1148</Words>
  <Application>Microsoft Macintosh PowerPoint</Application>
  <PresentationFormat>Custom</PresentationFormat>
  <Paragraphs>92</Paragraphs>
  <Slides>24</Slides>
  <Notes>1</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360 Yield Center - PPT Template</vt:lpstr>
      <vt:lpstr>PowerPoint Presentation</vt:lpstr>
      <vt:lpstr>Potential within reach</vt:lpstr>
      <vt:lpstr>Push the boundaries.  </vt:lpstr>
      <vt:lpstr>GET MORE OF THE POTENTIAL YOU PLANTED</vt:lpstr>
      <vt:lpstr>Get more of the potential you planted</vt:lpstr>
      <vt:lpstr>OUR latest transformative farming solutions</vt:lpstr>
      <vt:lpstr>Applying smart decisions just got easier</vt:lpstr>
      <vt:lpstr>PowerPoint Presentation</vt:lpstr>
      <vt:lpstr>360 soilscan product updates</vt:lpstr>
      <vt:lpstr>PowerPoint Presentation</vt:lpstr>
      <vt:lpstr>360 cOMMANDER Product updates</vt:lpstr>
      <vt:lpstr>PowerPoint Presentation</vt:lpstr>
      <vt:lpstr>360 cOMMANDER IS Now Mobile</vt:lpstr>
      <vt:lpstr>PowerPoint Presentation</vt:lpstr>
      <vt:lpstr>360 y-drop updates</vt:lpstr>
      <vt:lpstr>360 y-drop updates</vt:lpstr>
      <vt:lpstr>360 y-drop updates</vt:lpstr>
      <vt:lpstr>PowerPoint Presentation</vt:lpstr>
      <vt:lpstr>360 UNDERCOVER PRODUCT UPDATES</vt:lpstr>
      <vt:lpstr>A New look at residue management</vt:lpstr>
      <vt:lpstr>PowerPoint Presentation</vt:lpstr>
      <vt:lpstr>360 CHAINroll™ in action</vt:lpstr>
      <vt:lpstr>New LOOK at residue management</vt:lpstr>
      <vt:lpstr>Thank you</vt:lpstr>
    </vt:vector>
  </TitlesOfParts>
  <Company>Bader Rutter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Schulz</dc:creator>
  <cp:lastModifiedBy>Kara Sauder</cp:lastModifiedBy>
  <cp:revision>74</cp:revision>
  <dcterms:created xsi:type="dcterms:W3CDTF">2014-12-09T19:35:10Z</dcterms:created>
  <dcterms:modified xsi:type="dcterms:W3CDTF">2015-03-17T17:57:35Z</dcterms:modified>
</cp:coreProperties>
</file>